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66" r:id="rId3"/>
    <p:sldId id="257" r:id="rId4"/>
    <p:sldId id="258" r:id="rId5"/>
    <p:sldId id="259" r:id="rId6"/>
    <p:sldId id="260" r:id="rId7"/>
    <p:sldId id="261" r:id="rId8"/>
    <p:sldId id="262" r:id="rId9"/>
    <p:sldId id="263" r:id="rId10"/>
    <p:sldId id="264" r:id="rId11"/>
    <p:sldId id="265" r:id="rId12"/>
    <p:sldId id="267" r:id="rId13"/>
  </p:sldIdLst>
  <p:sldSz cx="14630400" cy="8229600"/>
  <p:notesSz cx="8229600" cy="14630400"/>
  <p:embeddedFontLst>
    <p:embeddedFont>
      <p:font typeface="ADLaM Display" panose="02010000000000000000" pitchFamily="2" charset="0"/>
      <p:regular r:id="rId15"/>
    </p:embeddedFont>
    <p:embeddedFont>
      <p:font typeface="Amasis MT Pro Black" panose="02040A04050005020304" pitchFamily="18" charset="0"/>
      <p:bold r:id="rId16"/>
    </p:embeddedFont>
    <p:embeddedFont>
      <p:font typeface="Kanit Light" panose="020B0604020202020204" charset="-34"/>
      <p:regular r:id="rId17"/>
    </p:embeddedFont>
    <p:embeddedFont>
      <p:font typeface="Martel Sans"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295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C58C4-28C9-0DBA-EBB7-C13C693D40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831F98-04D1-6C7A-FE7E-1A20A4BC53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84CB79-F3B8-869E-7BAB-8A55BA9A07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269D1A-2B20-06DE-7E2F-8493345B9B43}"/>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4164563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97C8C-978F-0B2F-7D66-BC4A4295BE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6D6A6D-49DC-40EE-5075-205E1BFA62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959A20-584A-5352-E4F1-2A4A0D717A4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3365D29-1AA4-E343-B2A7-6A822252B707}"/>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04574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0" y="0"/>
            <a:ext cx="5486400" cy="8229600"/>
          </a:xfrm>
          <a:prstGeom prst="rect">
            <a:avLst/>
          </a:prstGeom>
        </p:spPr>
      </p:pic>
      <p:sp>
        <p:nvSpPr>
          <p:cNvPr id="3" name="Text 0"/>
          <p:cNvSpPr/>
          <p:nvPr/>
        </p:nvSpPr>
        <p:spPr>
          <a:xfrm>
            <a:off x="6280190" y="2510076"/>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272D45"/>
                </a:solidFill>
                <a:latin typeface="Kanit Light" pitchFamily="34" charset="0"/>
                <a:ea typeface="Kanit Light" pitchFamily="34" charset="-122"/>
                <a:cs typeface="Kanit Light" pitchFamily="34" charset="-120"/>
              </a:rPr>
              <a:t>Intrusion Detection System using ML &amp; DL</a:t>
            </a:r>
            <a:endParaRPr lang="en-US" sz="4450" dirty="0"/>
          </a:p>
        </p:txBody>
      </p:sp>
      <p:sp>
        <p:nvSpPr>
          <p:cNvPr id="4" name="Text 1"/>
          <p:cNvSpPr/>
          <p:nvPr/>
        </p:nvSpPr>
        <p:spPr>
          <a:xfrm>
            <a:off x="6280190" y="4267795"/>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2C3249"/>
                </a:solidFill>
                <a:latin typeface="Martel Sans" pitchFamily="34" charset="0"/>
                <a:ea typeface="Martel Sans" pitchFamily="34" charset="-122"/>
                <a:cs typeface="Martel Sans" pitchFamily="34" charset="-120"/>
              </a:rPr>
              <a:t>This project focuses on developing an Intrusion Detection System (IDS) using advanced Machine Learning (ML) and Deep Learning (DL) techniques. Our goal is to enhance network security by accurately detecting malicious network traffic.</a:t>
            </a:r>
            <a:endParaRPr lang="en-US" sz="1750" dirty="0"/>
          </a:p>
        </p:txBody>
      </p:sp>
      <p:pic>
        <p:nvPicPr>
          <p:cNvPr id="6" name="Picture 5">
            <a:extLst>
              <a:ext uri="{FF2B5EF4-FFF2-40B4-BE49-F238E27FC236}">
                <a16:creationId xmlns:a16="http://schemas.microsoft.com/office/drawing/2014/main" id="{CC4EFA1B-9B1D-4AE7-C166-74F7D1723954}"/>
              </a:ext>
            </a:extLst>
          </p:cNvPr>
          <p:cNvPicPr>
            <a:picLocks noChangeAspect="1"/>
          </p:cNvPicPr>
          <p:nvPr/>
        </p:nvPicPr>
        <p:blipFill>
          <a:blip r:embed="rId4"/>
          <a:stretch>
            <a:fillRect/>
          </a:stretch>
        </p:blipFill>
        <p:spPr>
          <a:xfrm>
            <a:off x="12904399" y="7749431"/>
            <a:ext cx="1623201" cy="358171"/>
          </a:xfrm>
          <a:prstGeom prst="rect">
            <a:avLst/>
          </a:prstGeom>
        </p:spPr>
      </p:pic>
      <p:sp>
        <p:nvSpPr>
          <p:cNvPr id="7" name="TextBox 6">
            <a:extLst>
              <a:ext uri="{FF2B5EF4-FFF2-40B4-BE49-F238E27FC236}">
                <a16:creationId xmlns:a16="http://schemas.microsoft.com/office/drawing/2014/main" id="{F7F85472-9A16-BCD4-18B6-6046D792E382}"/>
              </a:ext>
            </a:extLst>
          </p:cNvPr>
          <p:cNvSpPr txBox="1"/>
          <p:nvPr/>
        </p:nvSpPr>
        <p:spPr>
          <a:xfrm>
            <a:off x="13024625" y="7125629"/>
            <a:ext cx="1502976" cy="1015663"/>
          </a:xfrm>
          <a:prstGeom prst="rect">
            <a:avLst/>
          </a:prstGeom>
          <a:noFill/>
        </p:spPr>
        <p:txBody>
          <a:bodyPr wrap="square" rtlCol="0">
            <a:spAutoFit/>
          </a:bodyPr>
          <a:lstStyle/>
          <a:p>
            <a:pPr algn="ctr"/>
            <a:endParaRPr lang="en-US" dirty="0"/>
          </a:p>
          <a:p>
            <a:pPr algn="ctr"/>
            <a:endParaRPr lang="en-US" dirty="0"/>
          </a:p>
          <a:p>
            <a:pPr algn="ctr"/>
            <a:r>
              <a:rPr lang="en-US" dirty="0"/>
              <a:t>               </a:t>
            </a:r>
            <a:r>
              <a:rPr lang="en-US" sz="2400" dirty="0"/>
              <a:t>01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392680"/>
            <a:ext cx="4826079" cy="354330"/>
          </a:xfrm>
          <a:prstGeom prst="rect">
            <a:avLst/>
          </a:prstGeom>
          <a:noFill/>
          <a:ln/>
        </p:spPr>
        <p:txBody>
          <a:bodyPr wrap="none" lIns="0" tIns="0" rIns="0" bIns="0" rtlCol="0" anchor="t"/>
          <a:lstStyle/>
          <a:p>
            <a:pPr marL="0" indent="0" algn="l">
              <a:lnSpc>
                <a:spcPts val="2750"/>
              </a:lnSpc>
              <a:buNone/>
            </a:pPr>
            <a:r>
              <a:rPr lang="en-US" sz="2200" dirty="0">
                <a:solidFill>
                  <a:srgbClr val="272D45"/>
                </a:solidFill>
                <a:latin typeface="Kanit Light" pitchFamily="34" charset="0"/>
                <a:ea typeface="Kanit Light" pitchFamily="34" charset="-122"/>
                <a:cs typeface="Kanit Light" pitchFamily="34" charset="-120"/>
              </a:rPr>
              <a:t>Slide 9 – Model Performance Summary</a:t>
            </a:r>
            <a:endParaRPr lang="en-US" sz="2200" dirty="0"/>
          </a:p>
        </p:txBody>
      </p:sp>
      <p:sp>
        <p:nvSpPr>
          <p:cNvPr id="4" name="Text 1"/>
          <p:cNvSpPr/>
          <p:nvPr/>
        </p:nvSpPr>
        <p:spPr>
          <a:xfrm>
            <a:off x="6280190" y="3087172"/>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C3249"/>
                </a:solidFill>
                <a:latin typeface="Martel Sans" pitchFamily="34" charset="0"/>
                <a:ea typeface="Martel Sans" pitchFamily="34" charset="-122"/>
                <a:cs typeface="Martel Sans" pitchFamily="34" charset="-120"/>
              </a:rPr>
              <a:t>KNN:</a:t>
            </a:r>
            <a:r>
              <a:rPr lang="en-US" sz="1750" dirty="0">
                <a:solidFill>
                  <a:srgbClr val="2C3249"/>
                </a:solidFill>
                <a:latin typeface="Martel Sans" pitchFamily="34" charset="0"/>
                <a:ea typeface="Martel Sans" pitchFamily="34" charset="-122"/>
                <a:cs typeface="Martel Sans" pitchFamily="34" charset="-120"/>
              </a:rPr>
              <a:t> ~98.8% test accuracy</a:t>
            </a:r>
            <a:endParaRPr lang="en-US" sz="1750" dirty="0"/>
          </a:p>
        </p:txBody>
      </p:sp>
      <p:sp>
        <p:nvSpPr>
          <p:cNvPr id="5" name="Text 2"/>
          <p:cNvSpPr/>
          <p:nvPr/>
        </p:nvSpPr>
        <p:spPr>
          <a:xfrm>
            <a:off x="6280190" y="3529370"/>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C3249"/>
                </a:solidFill>
                <a:latin typeface="Martel Sans" pitchFamily="34" charset="0"/>
                <a:ea typeface="Martel Sans" pitchFamily="34" charset="-122"/>
                <a:cs typeface="Martel Sans" pitchFamily="34" charset="-120"/>
              </a:rPr>
              <a:t>Decision Tree:</a:t>
            </a:r>
            <a:r>
              <a:rPr lang="en-US" sz="1750" dirty="0">
                <a:solidFill>
                  <a:srgbClr val="2C3249"/>
                </a:solidFill>
                <a:latin typeface="Martel Sans" pitchFamily="34" charset="0"/>
                <a:ea typeface="Martel Sans" pitchFamily="34" charset="-122"/>
                <a:cs typeface="Martel Sans" pitchFamily="34" charset="-120"/>
              </a:rPr>
              <a:t> ~99.8% test accuracy</a:t>
            </a:r>
            <a:endParaRPr lang="en-US" sz="1750" dirty="0"/>
          </a:p>
        </p:txBody>
      </p:sp>
      <p:sp>
        <p:nvSpPr>
          <p:cNvPr id="6" name="Text 3"/>
          <p:cNvSpPr/>
          <p:nvPr/>
        </p:nvSpPr>
        <p:spPr>
          <a:xfrm>
            <a:off x="6280190" y="3971568"/>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C3249"/>
                </a:solidFill>
                <a:latin typeface="Martel Sans" pitchFamily="34" charset="0"/>
                <a:ea typeface="Martel Sans" pitchFamily="34" charset="-122"/>
                <a:cs typeface="Martel Sans" pitchFamily="34" charset="-120"/>
              </a:rPr>
              <a:t>Random Forest:</a:t>
            </a:r>
            <a:r>
              <a:rPr lang="en-US" sz="1750" dirty="0">
                <a:solidFill>
                  <a:srgbClr val="2C3249"/>
                </a:solidFill>
                <a:latin typeface="Martel Sans" pitchFamily="34" charset="0"/>
                <a:ea typeface="Martel Sans" pitchFamily="34" charset="-122"/>
                <a:cs typeface="Martel Sans" pitchFamily="34" charset="-120"/>
              </a:rPr>
              <a:t> ~99.88% test accuracy</a:t>
            </a:r>
            <a:endParaRPr lang="en-US" sz="1750" dirty="0"/>
          </a:p>
        </p:txBody>
      </p:sp>
      <p:sp>
        <p:nvSpPr>
          <p:cNvPr id="7" name="Text 4"/>
          <p:cNvSpPr/>
          <p:nvPr/>
        </p:nvSpPr>
        <p:spPr>
          <a:xfrm>
            <a:off x="6280190" y="4413766"/>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C3249"/>
                </a:solidFill>
                <a:latin typeface="Martel Sans" pitchFamily="34" charset="0"/>
                <a:ea typeface="Martel Sans" pitchFamily="34" charset="-122"/>
                <a:cs typeface="Martel Sans" pitchFamily="34" charset="-120"/>
              </a:rPr>
              <a:t>SVM:</a:t>
            </a:r>
            <a:r>
              <a:rPr lang="en-US" sz="1750" dirty="0">
                <a:solidFill>
                  <a:srgbClr val="2C3249"/>
                </a:solidFill>
                <a:latin typeface="Martel Sans" pitchFamily="34" charset="0"/>
                <a:ea typeface="Martel Sans" pitchFamily="34" charset="-122"/>
                <a:cs typeface="Martel Sans" pitchFamily="34" charset="-120"/>
              </a:rPr>
              <a:t> ~96.8% test accuracy</a:t>
            </a:r>
            <a:endParaRPr lang="en-US" sz="1750" dirty="0"/>
          </a:p>
        </p:txBody>
      </p:sp>
      <p:sp>
        <p:nvSpPr>
          <p:cNvPr id="8" name="Text 5"/>
          <p:cNvSpPr/>
          <p:nvPr/>
        </p:nvSpPr>
        <p:spPr>
          <a:xfrm>
            <a:off x="6280190" y="4855964"/>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C3249"/>
                </a:solidFill>
                <a:latin typeface="Martel Sans" pitchFamily="34" charset="0"/>
                <a:ea typeface="Martel Sans" pitchFamily="34" charset="-122"/>
                <a:cs typeface="Martel Sans" pitchFamily="34" charset="-120"/>
              </a:rPr>
              <a:t>ANN:</a:t>
            </a:r>
            <a:r>
              <a:rPr lang="en-US" sz="1750" dirty="0">
                <a:solidFill>
                  <a:srgbClr val="2C3249"/>
                </a:solidFill>
                <a:latin typeface="Martel Sans" pitchFamily="34" charset="0"/>
                <a:ea typeface="Martel Sans" pitchFamily="34" charset="-122"/>
                <a:cs typeface="Martel Sans" pitchFamily="34" charset="-120"/>
              </a:rPr>
              <a:t> High accuracy with deep learning</a:t>
            </a:r>
            <a:endParaRPr lang="en-US" sz="1750" dirty="0"/>
          </a:p>
        </p:txBody>
      </p:sp>
      <p:sp>
        <p:nvSpPr>
          <p:cNvPr id="9" name="Text 6"/>
          <p:cNvSpPr/>
          <p:nvPr/>
        </p:nvSpPr>
        <p:spPr>
          <a:xfrm>
            <a:off x="6280190" y="5474018"/>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2C3249"/>
                </a:solidFill>
                <a:latin typeface="Martel Sans" pitchFamily="34" charset="0"/>
                <a:ea typeface="Martel Sans" pitchFamily="34" charset="-122"/>
                <a:cs typeface="Martel Sans" pitchFamily="34" charset="-120"/>
              </a:rPr>
              <a:t>Evaluation metrics: Accuracy, Precision, Recall, Confusion Matrix</a:t>
            </a:r>
            <a:endParaRPr lang="en-US" sz="1750" dirty="0"/>
          </a:p>
        </p:txBody>
      </p:sp>
      <p:pic>
        <p:nvPicPr>
          <p:cNvPr id="10" name="Picture 9">
            <a:extLst>
              <a:ext uri="{FF2B5EF4-FFF2-40B4-BE49-F238E27FC236}">
                <a16:creationId xmlns:a16="http://schemas.microsoft.com/office/drawing/2014/main" id="{8583AE76-7AD0-DBAB-7961-8BCA23BE6442}"/>
              </a:ext>
            </a:extLst>
          </p:cNvPr>
          <p:cNvPicPr>
            <a:picLocks noChangeAspect="1"/>
          </p:cNvPicPr>
          <p:nvPr/>
        </p:nvPicPr>
        <p:blipFill>
          <a:blip r:embed="rId4"/>
          <a:stretch>
            <a:fillRect/>
          </a:stretch>
        </p:blipFill>
        <p:spPr>
          <a:xfrm>
            <a:off x="12882096" y="7782885"/>
            <a:ext cx="1623201" cy="358171"/>
          </a:xfrm>
          <a:prstGeom prst="rect">
            <a:avLst/>
          </a:prstGeom>
        </p:spPr>
      </p:pic>
      <p:pic>
        <p:nvPicPr>
          <p:cNvPr id="11" name="Picture 10">
            <a:extLst>
              <a:ext uri="{FF2B5EF4-FFF2-40B4-BE49-F238E27FC236}">
                <a16:creationId xmlns:a16="http://schemas.microsoft.com/office/drawing/2014/main" id="{EC87B220-5B53-B281-5834-C02AE25B4DC1}"/>
              </a:ext>
            </a:extLst>
          </p:cNvPr>
          <p:cNvPicPr>
            <a:picLocks noChangeAspect="1"/>
          </p:cNvPicPr>
          <p:nvPr/>
        </p:nvPicPr>
        <p:blipFill>
          <a:blip r:embed="rId4"/>
          <a:stretch>
            <a:fillRect/>
          </a:stretch>
        </p:blipFill>
        <p:spPr>
          <a:xfrm>
            <a:off x="12904399" y="7749431"/>
            <a:ext cx="1623201" cy="358171"/>
          </a:xfrm>
          <a:prstGeom prst="rect">
            <a:avLst/>
          </a:prstGeom>
        </p:spPr>
      </p:pic>
      <p:sp>
        <p:nvSpPr>
          <p:cNvPr id="12" name="TextBox 11">
            <a:extLst>
              <a:ext uri="{FF2B5EF4-FFF2-40B4-BE49-F238E27FC236}">
                <a16:creationId xmlns:a16="http://schemas.microsoft.com/office/drawing/2014/main" id="{2DAF4EFD-71A1-D406-7300-F76774D22083}"/>
              </a:ext>
            </a:extLst>
          </p:cNvPr>
          <p:cNvSpPr txBox="1"/>
          <p:nvPr/>
        </p:nvSpPr>
        <p:spPr>
          <a:xfrm>
            <a:off x="12904399" y="6958361"/>
            <a:ext cx="1623201" cy="954107"/>
          </a:xfrm>
          <a:prstGeom prst="rect">
            <a:avLst/>
          </a:prstGeom>
          <a:noFill/>
        </p:spPr>
        <p:txBody>
          <a:bodyPr wrap="square" rtlCol="0">
            <a:spAutoFit/>
          </a:bodyPr>
          <a:lstStyle/>
          <a:p>
            <a:r>
              <a:rPr lang="en-US" dirty="0"/>
              <a:t> </a:t>
            </a:r>
            <a:r>
              <a:rPr lang="en-US" sz="2800" dirty="0"/>
              <a:t>          </a:t>
            </a:r>
          </a:p>
          <a:p>
            <a:r>
              <a:rPr lang="en-US" sz="2800" dirty="0"/>
              <a:t>         10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527810"/>
            <a:ext cx="4719518" cy="354330"/>
          </a:xfrm>
          <a:prstGeom prst="rect">
            <a:avLst/>
          </a:prstGeom>
          <a:noFill/>
          <a:ln/>
        </p:spPr>
        <p:txBody>
          <a:bodyPr wrap="none" lIns="0" tIns="0" rIns="0" bIns="0" rtlCol="0" anchor="t"/>
          <a:lstStyle/>
          <a:p>
            <a:pPr marL="0" indent="0" algn="l">
              <a:lnSpc>
                <a:spcPts val="2750"/>
              </a:lnSpc>
              <a:buNone/>
            </a:pPr>
            <a:r>
              <a:rPr lang="en-US" sz="2200" dirty="0">
                <a:solidFill>
                  <a:srgbClr val="272D45"/>
                </a:solidFill>
                <a:latin typeface="Kanit Light" pitchFamily="34" charset="0"/>
                <a:ea typeface="Kanit Light" pitchFamily="34" charset="-122"/>
                <a:cs typeface="Kanit Light" pitchFamily="34" charset="-120"/>
              </a:rPr>
              <a:t> Key Outcomes &amp; Conclusion</a:t>
            </a:r>
            <a:endParaRPr lang="en-US" sz="2200" dirty="0"/>
          </a:p>
        </p:txBody>
      </p:sp>
      <p:sp>
        <p:nvSpPr>
          <p:cNvPr id="3" name="Shape 1"/>
          <p:cNvSpPr/>
          <p:nvPr/>
        </p:nvSpPr>
        <p:spPr>
          <a:xfrm>
            <a:off x="793790" y="2335768"/>
            <a:ext cx="510302" cy="510302"/>
          </a:xfrm>
          <a:prstGeom prst="roundRect">
            <a:avLst>
              <a:gd name="adj" fmla="val 18669"/>
            </a:avLst>
          </a:prstGeom>
          <a:solidFill>
            <a:srgbClr val="DFECE9"/>
          </a:solidFill>
          <a:ln w="7620">
            <a:solidFill>
              <a:srgbClr val="C5D2CF"/>
            </a:solidFill>
            <a:prstDash val="solid"/>
          </a:ln>
        </p:spPr>
        <p:txBody>
          <a:bodyPr/>
          <a:lstStyle/>
          <a:p>
            <a:endParaRPr lang="en-US"/>
          </a:p>
        </p:txBody>
      </p:sp>
      <p:sp>
        <p:nvSpPr>
          <p:cNvPr id="4" name="Text 2"/>
          <p:cNvSpPr/>
          <p:nvPr/>
        </p:nvSpPr>
        <p:spPr>
          <a:xfrm>
            <a:off x="1530906" y="2378273"/>
            <a:ext cx="6331863" cy="425291"/>
          </a:xfrm>
          <a:prstGeom prst="rect">
            <a:avLst/>
          </a:prstGeom>
          <a:noFill/>
          <a:ln/>
        </p:spPr>
        <p:txBody>
          <a:bodyPr wrap="none" lIns="0" tIns="0" rIns="0" bIns="0" rtlCol="0" anchor="t"/>
          <a:lstStyle/>
          <a:p>
            <a:pPr marL="0" indent="0" algn="l">
              <a:lnSpc>
                <a:spcPts val="3300"/>
              </a:lnSpc>
              <a:buNone/>
            </a:pPr>
            <a:r>
              <a:rPr lang="en-US" sz="2650" dirty="0">
                <a:solidFill>
                  <a:srgbClr val="437066"/>
                </a:solidFill>
                <a:latin typeface="Kanit Light" pitchFamily="34" charset="0"/>
                <a:ea typeface="Kanit Light" pitchFamily="34" charset="-122"/>
                <a:cs typeface="Kanit Light" pitchFamily="34" charset="-120"/>
              </a:rPr>
              <a:t>AI-based IDS</a:t>
            </a:r>
            <a:r>
              <a:rPr lang="en-US" sz="2650" dirty="0">
                <a:solidFill>
                  <a:srgbClr val="2C3249"/>
                </a:solidFill>
                <a:latin typeface="Kanit Light" pitchFamily="34" charset="0"/>
                <a:ea typeface="Kanit Light" pitchFamily="34" charset="-122"/>
                <a:cs typeface="Kanit Light" pitchFamily="34" charset="-120"/>
              </a:rPr>
              <a:t> effectively detects intrusions</a:t>
            </a:r>
            <a:endParaRPr lang="en-US" sz="2650" dirty="0"/>
          </a:p>
        </p:txBody>
      </p:sp>
      <p:sp>
        <p:nvSpPr>
          <p:cNvPr id="5" name="Shape 3"/>
          <p:cNvSpPr/>
          <p:nvPr/>
        </p:nvSpPr>
        <p:spPr>
          <a:xfrm>
            <a:off x="793790" y="3299698"/>
            <a:ext cx="510302" cy="510302"/>
          </a:xfrm>
          <a:prstGeom prst="roundRect">
            <a:avLst>
              <a:gd name="adj" fmla="val 18669"/>
            </a:avLst>
          </a:prstGeom>
          <a:solidFill>
            <a:srgbClr val="DFECE9"/>
          </a:solidFill>
          <a:ln w="7620">
            <a:solidFill>
              <a:srgbClr val="C5D2CF"/>
            </a:solidFill>
            <a:prstDash val="solid"/>
          </a:ln>
        </p:spPr>
        <p:txBody>
          <a:bodyPr/>
          <a:lstStyle/>
          <a:p>
            <a:endParaRPr lang="en-US"/>
          </a:p>
        </p:txBody>
      </p:sp>
      <p:sp>
        <p:nvSpPr>
          <p:cNvPr id="6" name="Text 4"/>
          <p:cNvSpPr/>
          <p:nvPr/>
        </p:nvSpPr>
        <p:spPr>
          <a:xfrm>
            <a:off x="1530906" y="3342203"/>
            <a:ext cx="7238643" cy="425291"/>
          </a:xfrm>
          <a:prstGeom prst="rect">
            <a:avLst/>
          </a:prstGeom>
          <a:noFill/>
          <a:ln/>
        </p:spPr>
        <p:txBody>
          <a:bodyPr wrap="none" lIns="0" tIns="0" rIns="0" bIns="0" rtlCol="0" anchor="t"/>
          <a:lstStyle/>
          <a:p>
            <a:pPr marL="0" indent="0" algn="l">
              <a:lnSpc>
                <a:spcPts val="3300"/>
              </a:lnSpc>
              <a:buNone/>
            </a:pPr>
            <a:r>
              <a:rPr lang="en-US" sz="2650" dirty="0">
                <a:solidFill>
                  <a:srgbClr val="437066"/>
                </a:solidFill>
                <a:latin typeface="Kanit Light" pitchFamily="34" charset="0"/>
                <a:ea typeface="Kanit Light" pitchFamily="34" charset="-122"/>
                <a:cs typeface="Kanit Light" pitchFamily="34" charset="-120"/>
              </a:rPr>
              <a:t>Random Forest</a:t>
            </a:r>
            <a:r>
              <a:rPr lang="en-US" sz="2650" dirty="0">
                <a:solidFill>
                  <a:srgbClr val="2C3249"/>
                </a:solidFill>
                <a:latin typeface="Kanit Light" pitchFamily="34" charset="0"/>
                <a:ea typeface="Kanit Light" pitchFamily="34" charset="-122"/>
                <a:cs typeface="Kanit Light" pitchFamily="34" charset="-120"/>
              </a:rPr>
              <a:t> showed best overall performance</a:t>
            </a:r>
            <a:endParaRPr lang="en-US" sz="2650" dirty="0"/>
          </a:p>
        </p:txBody>
      </p:sp>
      <p:sp>
        <p:nvSpPr>
          <p:cNvPr id="7" name="Shape 5"/>
          <p:cNvSpPr/>
          <p:nvPr/>
        </p:nvSpPr>
        <p:spPr>
          <a:xfrm>
            <a:off x="793790" y="4263628"/>
            <a:ext cx="510302" cy="510302"/>
          </a:xfrm>
          <a:prstGeom prst="roundRect">
            <a:avLst>
              <a:gd name="adj" fmla="val 18669"/>
            </a:avLst>
          </a:prstGeom>
          <a:solidFill>
            <a:srgbClr val="DFECE9"/>
          </a:solidFill>
          <a:ln w="7620">
            <a:solidFill>
              <a:srgbClr val="C5D2CF"/>
            </a:solidFill>
            <a:prstDash val="solid"/>
          </a:ln>
        </p:spPr>
        <p:txBody>
          <a:bodyPr/>
          <a:lstStyle/>
          <a:p>
            <a:endParaRPr lang="en-US"/>
          </a:p>
        </p:txBody>
      </p:sp>
      <p:sp>
        <p:nvSpPr>
          <p:cNvPr id="8" name="Text 6"/>
          <p:cNvSpPr/>
          <p:nvPr/>
        </p:nvSpPr>
        <p:spPr>
          <a:xfrm>
            <a:off x="1530906" y="4306133"/>
            <a:ext cx="7738705" cy="425291"/>
          </a:xfrm>
          <a:prstGeom prst="rect">
            <a:avLst/>
          </a:prstGeom>
          <a:noFill/>
          <a:ln/>
        </p:spPr>
        <p:txBody>
          <a:bodyPr wrap="none" lIns="0" tIns="0" rIns="0" bIns="0" rtlCol="0" anchor="t"/>
          <a:lstStyle/>
          <a:p>
            <a:pPr marL="0" indent="0" algn="l">
              <a:lnSpc>
                <a:spcPts val="3300"/>
              </a:lnSpc>
              <a:buNone/>
            </a:pPr>
            <a:r>
              <a:rPr lang="en-US" sz="2650" dirty="0">
                <a:solidFill>
                  <a:srgbClr val="437066"/>
                </a:solidFill>
                <a:latin typeface="Kanit Light" pitchFamily="34" charset="0"/>
                <a:ea typeface="Kanit Light" pitchFamily="34" charset="-122"/>
                <a:cs typeface="Kanit Light" pitchFamily="34" charset="-120"/>
              </a:rPr>
              <a:t>PCA</a:t>
            </a:r>
            <a:r>
              <a:rPr lang="en-US" sz="2650" dirty="0">
                <a:solidFill>
                  <a:srgbClr val="2C3249"/>
                </a:solidFill>
                <a:latin typeface="Kanit Light" pitchFamily="34" charset="0"/>
                <a:ea typeface="Kanit Light" pitchFamily="34" charset="-122"/>
                <a:cs typeface="Kanit Light" pitchFamily="34" charset="-120"/>
              </a:rPr>
              <a:t> reduced complexity with minimal accuracy loss</a:t>
            </a:r>
            <a:endParaRPr lang="en-US" sz="2650" dirty="0"/>
          </a:p>
        </p:txBody>
      </p:sp>
      <p:sp>
        <p:nvSpPr>
          <p:cNvPr id="9" name="Shape 7"/>
          <p:cNvSpPr/>
          <p:nvPr/>
        </p:nvSpPr>
        <p:spPr>
          <a:xfrm>
            <a:off x="793790" y="5227558"/>
            <a:ext cx="510302" cy="510302"/>
          </a:xfrm>
          <a:prstGeom prst="roundRect">
            <a:avLst>
              <a:gd name="adj" fmla="val 18669"/>
            </a:avLst>
          </a:prstGeom>
          <a:solidFill>
            <a:srgbClr val="DFECE9"/>
          </a:solidFill>
          <a:ln w="7620">
            <a:solidFill>
              <a:srgbClr val="C5D2CF"/>
            </a:solidFill>
            <a:prstDash val="solid"/>
          </a:ln>
        </p:spPr>
        <p:txBody>
          <a:bodyPr/>
          <a:lstStyle/>
          <a:p>
            <a:endParaRPr lang="en-US"/>
          </a:p>
        </p:txBody>
      </p:sp>
      <p:sp>
        <p:nvSpPr>
          <p:cNvPr id="10" name="Text 8"/>
          <p:cNvSpPr/>
          <p:nvPr/>
        </p:nvSpPr>
        <p:spPr>
          <a:xfrm>
            <a:off x="1530906" y="5270063"/>
            <a:ext cx="7912537" cy="425291"/>
          </a:xfrm>
          <a:prstGeom prst="rect">
            <a:avLst/>
          </a:prstGeom>
          <a:noFill/>
          <a:ln/>
        </p:spPr>
        <p:txBody>
          <a:bodyPr wrap="none" lIns="0" tIns="0" rIns="0" bIns="0" rtlCol="0" anchor="t"/>
          <a:lstStyle/>
          <a:p>
            <a:pPr marL="0" indent="0" algn="l">
              <a:lnSpc>
                <a:spcPts val="3300"/>
              </a:lnSpc>
              <a:buNone/>
            </a:pPr>
            <a:r>
              <a:rPr lang="en-US" sz="2650" dirty="0">
                <a:solidFill>
                  <a:srgbClr val="2C3249"/>
                </a:solidFill>
                <a:latin typeface="Kanit Light" pitchFamily="34" charset="0"/>
                <a:ea typeface="Kanit Light" pitchFamily="34" charset="-122"/>
                <a:cs typeface="Kanit Light" pitchFamily="34" charset="-120"/>
              </a:rPr>
              <a:t>System successfully classifies </a:t>
            </a:r>
            <a:r>
              <a:rPr lang="en-US" sz="2650" dirty="0">
                <a:solidFill>
                  <a:srgbClr val="437066"/>
                </a:solidFill>
                <a:latin typeface="Kanit Light" pitchFamily="34" charset="0"/>
                <a:ea typeface="Kanit Light" pitchFamily="34" charset="-122"/>
                <a:cs typeface="Kanit Light" pitchFamily="34" charset="-120"/>
              </a:rPr>
              <a:t>normal vs attack traffic</a:t>
            </a:r>
            <a:endParaRPr lang="en-US" sz="2650" dirty="0"/>
          </a:p>
        </p:txBody>
      </p:sp>
      <p:sp>
        <p:nvSpPr>
          <p:cNvPr id="11" name="Shape 9"/>
          <p:cNvSpPr/>
          <p:nvPr/>
        </p:nvSpPr>
        <p:spPr>
          <a:xfrm>
            <a:off x="793790" y="6191488"/>
            <a:ext cx="510302" cy="510302"/>
          </a:xfrm>
          <a:prstGeom prst="roundRect">
            <a:avLst>
              <a:gd name="adj" fmla="val 18669"/>
            </a:avLst>
          </a:prstGeom>
          <a:solidFill>
            <a:srgbClr val="DFECE9"/>
          </a:solidFill>
          <a:ln w="7620">
            <a:solidFill>
              <a:srgbClr val="C5D2CF"/>
            </a:solidFill>
            <a:prstDash val="solid"/>
          </a:ln>
        </p:spPr>
        <p:txBody>
          <a:bodyPr/>
          <a:lstStyle/>
          <a:p>
            <a:endParaRPr lang="en-US"/>
          </a:p>
        </p:txBody>
      </p:sp>
      <p:sp>
        <p:nvSpPr>
          <p:cNvPr id="12" name="Text 10"/>
          <p:cNvSpPr/>
          <p:nvPr/>
        </p:nvSpPr>
        <p:spPr>
          <a:xfrm>
            <a:off x="1530906" y="6233993"/>
            <a:ext cx="7074694" cy="425291"/>
          </a:xfrm>
          <a:prstGeom prst="rect">
            <a:avLst/>
          </a:prstGeom>
          <a:noFill/>
          <a:ln/>
        </p:spPr>
        <p:txBody>
          <a:bodyPr wrap="none" lIns="0" tIns="0" rIns="0" bIns="0" rtlCol="0" anchor="t"/>
          <a:lstStyle/>
          <a:p>
            <a:pPr marL="0" indent="0" algn="l">
              <a:lnSpc>
                <a:spcPts val="3300"/>
              </a:lnSpc>
              <a:buNone/>
            </a:pPr>
            <a:r>
              <a:rPr lang="en-US" sz="2650" dirty="0">
                <a:solidFill>
                  <a:srgbClr val="437066"/>
                </a:solidFill>
                <a:latin typeface="Kanit Light" pitchFamily="34" charset="0"/>
                <a:ea typeface="Kanit Light" pitchFamily="34" charset="-122"/>
                <a:cs typeface="Kanit Light" pitchFamily="34" charset="-120"/>
              </a:rPr>
              <a:t>AI improves</a:t>
            </a:r>
            <a:r>
              <a:rPr lang="en-US" sz="2650" dirty="0">
                <a:solidFill>
                  <a:srgbClr val="2C3249"/>
                </a:solidFill>
                <a:latin typeface="Kanit Light" pitchFamily="34" charset="0"/>
                <a:ea typeface="Kanit Light" pitchFamily="34" charset="-122"/>
                <a:cs typeface="Kanit Light" pitchFamily="34" charset="-120"/>
              </a:rPr>
              <a:t> accuracy, adaptability, and security</a:t>
            </a:r>
            <a:endParaRPr lang="en-US" sz="2650" dirty="0"/>
          </a:p>
        </p:txBody>
      </p:sp>
      <p:pic>
        <p:nvPicPr>
          <p:cNvPr id="13" name="Picture 12">
            <a:extLst>
              <a:ext uri="{FF2B5EF4-FFF2-40B4-BE49-F238E27FC236}">
                <a16:creationId xmlns:a16="http://schemas.microsoft.com/office/drawing/2014/main" id="{A9650053-DA21-8CD1-AEB0-A2061A7F8836}"/>
              </a:ext>
            </a:extLst>
          </p:cNvPr>
          <p:cNvPicPr>
            <a:picLocks noChangeAspect="1"/>
          </p:cNvPicPr>
          <p:nvPr/>
        </p:nvPicPr>
        <p:blipFill>
          <a:blip r:embed="rId3"/>
          <a:stretch>
            <a:fillRect/>
          </a:stretch>
        </p:blipFill>
        <p:spPr>
          <a:xfrm>
            <a:off x="12882096" y="7782885"/>
            <a:ext cx="1623201" cy="358171"/>
          </a:xfrm>
          <a:prstGeom prst="rect">
            <a:avLst/>
          </a:prstGeom>
        </p:spPr>
      </p:pic>
      <p:pic>
        <p:nvPicPr>
          <p:cNvPr id="14" name="Picture 13">
            <a:extLst>
              <a:ext uri="{FF2B5EF4-FFF2-40B4-BE49-F238E27FC236}">
                <a16:creationId xmlns:a16="http://schemas.microsoft.com/office/drawing/2014/main" id="{7FE7C9CD-0926-AE02-26D9-88B769B1ED9F}"/>
              </a:ext>
            </a:extLst>
          </p:cNvPr>
          <p:cNvPicPr>
            <a:picLocks noChangeAspect="1"/>
          </p:cNvPicPr>
          <p:nvPr/>
        </p:nvPicPr>
        <p:blipFill>
          <a:blip r:embed="rId3"/>
          <a:stretch>
            <a:fillRect/>
          </a:stretch>
        </p:blipFill>
        <p:spPr>
          <a:xfrm>
            <a:off x="12904399" y="7749431"/>
            <a:ext cx="1623201" cy="358171"/>
          </a:xfrm>
          <a:prstGeom prst="rect">
            <a:avLst/>
          </a:prstGeom>
        </p:spPr>
      </p:pic>
      <p:sp>
        <p:nvSpPr>
          <p:cNvPr id="15" name="TextBox 14">
            <a:extLst>
              <a:ext uri="{FF2B5EF4-FFF2-40B4-BE49-F238E27FC236}">
                <a16:creationId xmlns:a16="http://schemas.microsoft.com/office/drawing/2014/main" id="{47700D1E-F76A-37AA-8389-3B9E49FF4161}"/>
              </a:ext>
            </a:extLst>
          </p:cNvPr>
          <p:cNvSpPr txBox="1"/>
          <p:nvPr/>
        </p:nvSpPr>
        <p:spPr>
          <a:xfrm>
            <a:off x="12904399" y="6958361"/>
            <a:ext cx="1623201" cy="954107"/>
          </a:xfrm>
          <a:prstGeom prst="rect">
            <a:avLst/>
          </a:prstGeom>
          <a:noFill/>
        </p:spPr>
        <p:txBody>
          <a:bodyPr wrap="square" rtlCol="0">
            <a:spAutoFit/>
          </a:bodyPr>
          <a:lstStyle/>
          <a:p>
            <a:r>
              <a:rPr lang="en-US" dirty="0"/>
              <a:t> </a:t>
            </a:r>
            <a:r>
              <a:rPr lang="en-US" sz="2800" dirty="0"/>
              <a:t>          </a:t>
            </a:r>
          </a:p>
          <a:p>
            <a:r>
              <a:rPr lang="en-US" sz="2800" dirty="0"/>
              <a:t>         11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296A2-77E2-D701-14F6-191AD0C0D1DC}"/>
            </a:ext>
          </a:extLst>
        </p:cNvPr>
        <p:cNvGrpSpPr/>
        <p:nvPr/>
      </p:nvGrpSpPr>
      <p:grpSpPr>
        <a:xfrm>
          <a:off x="0" y="0"/>
          <a:ext cx="0" cy="0"/>
          <a:chOff x="0" y="0"/>
          <a:chExt cx="0" cy="0"/>
        </a:xfrm>
      </p:grpSpPr>
      <p:sp>
        <p:nvSpPr>
          <p:cNvPr id="10" name="Text 8">
            <a:extLst>
              <a:ext uri="{FF2B5EF4-FFF2-40B4-BE49-F238E27FC236}">
                <a16:creationId xmlns:a16="http://schemas.microsoft.com/office/drawing/2014/main" id="{0015E2DF-393D-DBC4-35C5-EC4E4F1BFE52}"/>
              </a:ext>
            </a:extLst>
          </p:cNvPr>
          <p:cNvSpPr/>
          <p:nvPr/>
        </p:nvSpPr>
        <p:spPr>
          <a:xfrm>
            <a:off x="2497872" y="1405055"/>
            <a:ext cx="11039707" cy="4290300"/>
          </a:xfrm>
          <a:prstGeom prst="rect">
            <a:avLst/>
          </a:prstGeom>
          <a:noFill/>
          <a:ln/>
        </p:spPr>
        <p:txBody>
          <a:bodyPr wrap="none" lIns="0" tIns="0" rIns="0" bIns="0" rtlCol="0" anchor="t"/>
          <a:lstStyle/>
          <a:p>
            <a:pPr marL="0" indent="0" algn="l">
              <a:lnSpc>
                <a:spcPts val="3300"/>
              </a:lnSpc>
              <a:buNone/>
            </a:pPr>
            <a:endParaRPr lang="en-US" sz="2650" dirty="0"/>
          </a:p>
        </p:txBody>
      </p:sp>
      <p:pic>
        <p:nvPicPr>
          <p:cNvPr id="13" name="Picture 12">
            <a:extLst>
              <a:ext uri="{FF2B5EF4-FFF2-40B4-BE49-F238E27FC236}">
                <a16:creationId xmlns:a16="http://schemas.microsoft.com/office/drawing/2014/main" id="{C65120FE-73AD-C574-FEB2-AB16DAD765E5}"/>
              </a:ext>
            </a:extLst>
          </p:cNvPr>
          <p:cNvPicPr>
            <a:picLocks noChangeAspect="1"/>
          </p:cNvPicPr>
          <p:nvPr/>
        </p:nvPicPr>
        <p:blipFill>
          <a:blip r:embed="rId3"/>
          <a:stretch>
            <a:fillRect/>
          </a:stretch>
        </p:blipFill>
        <p:spPr>
          <a:xfrm>
            <a:off x="12882096" y="7782885"/>
            <a:ext cx="1623201" cy="358171"/>
          </a:xfrm>
          <a:prstGeom prst="rect">
            <a:avLst/>
          </a:prstGeom>
        </p:spPr>
      </p:pic>
      <p:sp>
        <p:nvSpPr>
          <p:cNvPr id="14" name="TextBox 13">
            <a:extLst>
              <a:ext uri="{FF2B5EF4-FFF2-40B4-BE49-F238E27FC236}">
                <a16:creationId xmlns:a16="http://schemas.microsoft.com/office/drawing/2014/main" id="{39B88EE8-97E5-C0E0-4847-866BA6F627AA}"/>
              </a:ext>
            </a:extLst>
          </p:cNvPr>
          <p:cNvSpPr txBox="1"/>
          <p:nvPr/>
        </p:nvSpPr>
        <p:spPr>
          <a:xfrm>
            <a:off x="1265663" y="1405055"/>
            <a:ext cx="12099073" cy="3508653"/>
          </a:xfrm>
          <a:prstGeom prst="rect">
            <a:avLst/>
          </a:prstGeom>
          <a:noFill/>
        </p:spPr>
        <p:txBody>
          <a:bodyPr wrap="square" rtlCol="0">
            <a:spAutoFit/>
          </a:bodyP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sz="9600" dirty="0">
                <a:latin typeface="Amasis MT Pro Black" panose="020F0502020204030204" pitchFamily="18" charset="0"/>
              </a:rPr>
              <a:t>Thank You </a:t>
            </a:r>
          </a:p>
        </p:txBody>
      </p:sp>
      <p:pic>
        <p:nvPicPr>
          <p:cNvPr id="15" name="Picture 14">
            <a:extLst>
              <a:ext uri="{FF2B5EF4-FFF2-40B4-BE49-F238E27FC236}">
                <a16:creationId xmlns:a16="http://schemas.microsoft.com/office/drawing/2014/main" id="{89D20729-F9C2-B555-85D4-96F399A8F101}"/>
              </a:ext>
            </a:extLst>
          </p:cNvPr>
          <p:cNvPicPr>
            <a:picLocks noChangeAspect="1"/>
          </p:cNvPicPr>
          <p:nvPr/>
        </p:nvPicPr>
        <p:blipFill>
          <a:blip r:embed="rId3"/>
          <a:stretch>
            <a:fillRect/>
          </a:stretch>
        </p:blipFill>
        <p:spPr>
          <a:xfrm>
            <a:off x="12904399" y="7749431"/>
            <a:ext cx="1623201" cy="358171"/>
          </a:xfrm>
          <a:prstGeom prst="rect">
            <a:avLst/>
          </a:prstGeom>
        </p:spPr>
      </p:pic>
      <p:sp>
        <p:nvSpPr>
          <p:cNvPr id="16" name="TextBox 15">
            <a:extLst>
              <a:ext uri="{FF2B5EF4-FFF2-40B4-BE49-F238E27FC236}">
                <a16:creationId xmlns:a16="http://schemas.microsoft.com/office/drawing/2014/main" id="{0CFA32B4-FA73-792D-B3D9-A596884C1F1D}"/>
              </a:ext>
            </a:extLst>
          </p:cNvPr>
          <p:cNvSpPr txBox="1"/>
          <p:nvPr/>
        </p:nvSpPr>
        <p:spPr>
          <a:xfrm>
            <a:off x="12904399" y="6958361"/>
            <a:ext cx="1623201" cy="954107"/>
          </a:xfrm>
          <a:prstGeom prst="rect">
            <a:avLst/>
          </a:prstGeom>
          <a:noFill/>
        </p:spPr>
        <p:txBody>
          <a:bodyPr wrap="square" rtlCol="0">
            <a:spAutoFit/>
          </a:bodyPr>
          <a:lstStyle/>
          <a:p>
            <a:r>
              <a:rPr lang="en-US" dirty="0"/>
              <a:t> </a:t>
            </a:r>
            <a:r>
              <a:rPr lang="en-US" sz="2800" dirty="0"/>
              <a:t>          </a:t>
            </a:r>
          </a:p>
          <a:p>
            <a:r>
              <a:rPr lang="en-US" sz="2800" dirty="0"/>
              <a:t>         12                       </a:t>
            </a:r>
          </a:p>
        </p:txBody>
      </p:sp>
    </p:spTree>
    <p:extLst>
      <p:ext uri="{BB962C8B-B14F-4D97-AF65-F5344CB8AC3E}">
        <p14:creationId xmlns:p14="http://schemas.microsoft.com/office/powerpoint/2010/main" val="3804416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C220B7-A4BC-8FD6-F339-DE230C26B735}"/>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E82D2AEB-AAC5-3B4D-2E07-FFFBEB20F2E2}"/>
              </a:ext>
            </a:extLst>
          </p:cNvPr>
          <p:cNvSpPr/>
          <p:nvPr/>
        </p:nvSpPr>
        <p:spPr>
          <a:xfrm>
            <a:off x="3111190" y="2510076"/>
            <a:ext cx="10725421" cy="3623096"/>
          </a:xfrm>
          <a:prstGeom prst="rect">
            <a:avLst/>
          </a:prstGeom>
          <a:noFill/>
          <a:ln/>
        </p:spPr>
        <p:txBody>
          <a:bodyPr wrap="square" lIns="0" tIns="0" rIns="0" bIns="0" rtlCol="0" anchor="t"/>
          <a:lstStyle/>
          <a:p>
            <a:pPr marL="0" indent="0">
              <a:lnSpc>
                <a:spcPts val="5550"/>
              </a:lnSpc>
              <a:buNone/>
            </a:pPr>
            <a:r>
              <a:rPr lang="en-US" sz="4450" dirty="0">
                <a:solidFill>
                  <a:srgbClr val="272D45"/>
                </a:solidFill>
                <a:latin typeface="Kanit Light" pitchFamily="34" charset="0"/>
                <a:ea typeface="Kanit Light" pitchFamily="34" charset="-122"/>
                <a:cs typeface="Kanit Light" pitchFamily="34" charset="-120"/>
              </a:rPr>
              <a:t>WAQAR UL HASSAN (231270) </a:t>
            </a:r>
          </a:p>
          <a:p>
            <a:pPr marL="0" indent="0" algn="l">
              <a:lnSpc>
                <a:spcPts val="5550"/>
              </a:lnSpc>
              <a:buNone/>
            </a:pPr>
            <a:r>
              <a:rPr lang="en-US" sz="4450" dirty="0">
                <a:solidFill>
                  <a:srgbClr val="272D45"/>
                </a:solidFill>
                <a:latin typeface="Kanit Light" pitchFamily="34" charset="0"/>
                <a:cs typeface="Kanit Light" pitchFamily="34" charset="-120"/>
              </a:rPr>
              <a:t>QASIM AKBAR             (231300)</a:t>
            </a:r>
          </a:p>
          <a:p>
            <a:pPr marL="0" indent="0" algn="l">
              <a:lnSpc>
                <a:spcPts val="5550"/>
              </a:lnSpc>
              <a:buNone/>
            </a:pPr>
            <a:r>
              <a:rPr lang="en-US" sz="4450" dirty="0">
                <a:solidFill>
                  <a:srgbClr val="272D45"/>
                </a:solidFill>
                <a:latin typeface="Kanit Light" pitchFamily="34" charset="0"/>
                <a:cs typeface="Kanit Light" pitchFamily="34" charset="-120"/>
              </a:rPr>
              <a:t>M AZEEM KHAN           (231294)</a:t>
            </a:r>
          </a:p>
          <a:p>
            <a:pPr marL="0" indent="0" algn="l">
              <a:lnSpc>
                <a:spcPts val="5550"/>
              </a:lnSpc>
              <a:buNone/>
            </a:pPr>
            <a:r>
              <a:rPr lang="en-US" sz="4450" dirty="0">
                <a:solidFill>
                  <a:srgbClr val="272D45"/>
                </a:solidFill>
                <a:latin typeface="Kanit Light" pitchFamily="34" charset="0"/>
                <a:cs typeface="Kanit Light" pitchFamily="34" charset="-120"/>
              </a:rPr>
              <a:t>AHMED MUSTAFA       (231304)</a:t>
            </a:r>
          </a:p>
          <a:p>
            <a:pPr marL="0" indent="0" algn="l">
              <a:lnSpc>
                <a:spcPts val="5550"/>
              </a:lnSpc>
              <a:buNone/>
            </a:pPr>
            <a:endParaRPr lang="en-US" sz="4450" dirty="0">
              <a:solidFill>
                <a:srgbClr val="272D45"/>
              </a:solidFill>
              <a:latin typeface="Kanit Light" pitchFamily="34" charset="0"/>
              <a:cs typeface="Kanit Light" pitchFamily="34" charset="-120"/>
            </a:endParaRPr>
          </a:p>
          <a:p>
            <a:pPr marL="0" indent="0" algn="l">
              <a:lnSpc>
                <a:spcPts val="5550"/>
              </a:lnSpc>
              <a:buNone/>
            </a:pPr>
            <a:endParaRPr lang="en-US" sz="4450" dirty="0"/>
          </a:p>
        </p:txBody>
      </p:sp>
      <p:sp>
        <p:nvSpPr>
          <p:cNvPr id="4" name="Text 1">
            <a:extLst>
              <a:ext uri="{FF2B5EF4-FFF2-40B4-BE49-F238E27FC236}">
                <a16:creationId xmlns:a16="http://schemas.microsoft.com/office/drawing/2014/main" id="{FC7E900D-B397-F37C-8597-D163CBDCC230}"/>
              </a:ext>
            </a:extLst>
          </p:cNvPr>
          <p:cNvSpPr/>
          <p:nvPr/>
        </p:nvSpPr>
        <p:spPr>
          <a:xfrm flipV="1">
            <a:off x="6280190" y="5719405"/>
            <a:ext cx="7556421" cy="2844732"/>
          </a:xfrm>
          <a:prstGeom prst="rect">
            <a:avLst/>
          </a:prstGeom>
          <a:noFill/>
          <a:ln/>
        </p:spPr>
        <p:txBody>
          <a:bodyPr wrap="square" lIns="0" tIns="0" rIns="0" bIns="0" rtlCol="0" anchor="t"/>
          <a:lstStyle/>
          <a:p>
            <a:pPr marL="0" indent="0" algn="l">
              <a:lnSpc>
                <a:spcPts val="2850"/>
              </a:lnSpc>
              <a:buNone/>
            </a:pPr>
            <a:endParaRPr lang="en-US" sz="1750" dirty="0"/>
          </a:p>
        </p:txBody>
      </p:sp>
      <p:pic>
        <p:nvPicPr>
          <p:cNvPr id="6" name="Picture 5">
            <a:extLst>
              <a:ext uri="{FF2B5EF4-FFF2-40B4-BE49-F238E27FC236}">
                <a16:creationId xmlns:a16="http://schemas.microsoft.com/office/drawing/2014/main" id="{FAFDFE58-EC84-6DD3-72BC-9AFF1E164DBD}"/>
              </a:ext>
            </a:extLst>
          </p:cNvPr>
          <p:cNvPicPr>
            <a:picLocks noChangeAspect="1"/>
          </p:cNvPicPr>
          <p:nvPr/>
        </p:nvPicPr>
        <p:blipFill>
          <a:blip r:embed="rId3"/>
          <a:stretch>
            <a:fillRect/>
          </a:stretch>
        </p:blipFill>
        <p:spPr>
          <a:xfrm>
            <a:off x="12904399" y="7749431"/>
            <a:ext cx="1623201" cy="358171"/>
          </a:xfrm>
          <a:prstGeom prst="rect">
            <a:avLst/>
          </a:prstGeom>
        </p:spPr>
      </p:pic>
      <p:sp>
        <p:nvSpPr>
          <p:cNvPr id="7" name="TextBox 6">
            <a:extLst>
              <a:ext uri="{FF2B5EF4-FFF2-40B4-BE49-F238E27FC236}">
                <a16:creationId xmlns:a16="http://schemas.microsoft.com/office/drawing/2014/main" id="{5382994D-796D-A32A-4036-76C72A69B338}"/>
              </a:ext>
            </a:extLst>
          </p:cNvPr>
          <p:cNvSpPr txBox="1"/>
          <p:nvPr/>
        </p:nvSpPr>
        <p:spPr>
          <a:xfrm>
            <a:off x="713678" y="713677"/>
            <a:ext cx="12032166" cy="1107996"/>
          </a:xfrm>
          <a:prstGeom prst="rect">
            <a:avLst/>
          </a:prstGeom>
          <a:noFill/>
        </p:spPr>
        <p:txBody>
          <a:bodyPr wrap="square" rtlCol="0">
            <a:spAutoFit/>
          </a:bodyPr>
          <a:lstStyle/>
          <a:p>
            <a:pPr algn="ctr"/>
            <a:endParaRPr lang="en-US" dirty="0"/>
          </a:p>
          <a:p>
            <a:pPr algn="ctr"/>
            <a:r>
              <a:rPr lang="en-US" sz="4800" dirty="0">
                <a:solidFill>
                  <a:srgbClr val="FF0000"/>
                </a:solidFill>
                <a:latin typeface="ADLaM Display" panose="020F0502020204030204" pitchFamily="2" charset="0"/>
                <a:ea typeface="ADLaM Display" panose="020F0502020204030204" pitchFamily="2" charset="0"/>
                <a:cs typeface="ADLaM Display" panose="020F0502020204030204" pitchFamily="2" charset="0"/>
              </a:rPr>
              <a:t>Group Members </a:t>
            </a:r>
          </a:p>
        </p:txBody>
      </p:sp>
      <p:sp>
        <p:nvSpPr>
          <p:cNvPr id="10" name="TextBox 9">
            <a:extLst>
              <a:ext uri="{FF2B5EF4-FFF2-40B4-BE49-F238E27FC236}">
                <a16:creationId xmlns:a16="http://schemas.microsoft.com/office/drawing/2014/main" id="{D9D10932-7215-3142-926E-0F9D9F5B6961}"/>
              </a:ext>
            </a:extLst>
          </p:cNvPr>
          <p:cNvSpPr txBox="1"/>
          <p:nvPr/>
        </p:nvSpPr>
        <p:spPr>
          <a:xfrm>
            <a:off x="12904399" y="6958361"/>
            <a:ext cx="1623201" cy="954107"/>
          </a:xfrm>
          <a:prstGeom prst="rect">
            <a:avLst/>
          </a:prstGeom>
          <a:noFill/>
        </p:spPr>
        <p:txBody>
          <a:bodyPr wrap="square" rtlCol="0">
            <a:spAutoFit/>
          </a:bodyPr>
          <a:lstStyle/>
          <a:p>
            <a:r>
              <a:rPr lang="en-US" dirty="0"/>
              <a:t> </a:t>
            </a:r>
            <a:r>
              <a:rPr lang="en-US" sz="2800" dirty="0"/>
              <a:t>          </a:t>
            </a:r>
          </a:p>
          <a:p>
            <a:r>
              <a:rPr lang="en-US" sz="2800" dirty="0"/>
              <a:t>         02                       </a:t>
            </a:r>
          </a:p>
        </p:txBody>
      </p:sp>
    </p:spTree>
    <p:extLst>
      <p:ext uri="{BB962C8B-B14F-4D97-AF65-F5344CB8AC3E}">
        <p14:creationId xmlns:p14="http://schemas.microsoft.com/office/powerpoint/2010/main" val="4241009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806893"/>
            <a:ext cx="3540204" cy="354330"/>
          </a:xfrm>
          <a:prstGeom prst="rect">
            <a:avLst/>
          </a:prstGeom>
          <a:noFill/>
          <a:ln/>
        </p:spPr>
        <p:txBody>
          <a:bodyPr wrap="none" lIns="0" tIns="0" rIns="0" bIns="0" rtlCol="0" anchor="t"/>
          <a:lstStyle/>
          <a:p>
            <a:pPr marL="0" indent="0" algn="l">
              <a:lnSpc>
                <a:spcPts val="2750"/>
              </a:lnSpc>
              <a:buNone/>
            </a:pPr>
            <a:r>
              <a:rPr lang="en-US" sz="2200" dirty="0">
                <a:solidFill>
                  <a:srgbClr val="272D45"/>
                </a:solidFill>
                <a:latin typeface="Kanit Light" pitchFamily="34" charset="0"/>
                <a:ea typeface="Kanit Light" pitchFamily="34" charset="-122"/>
                <a:cs typeface="Kanit Light" pitchFamily="34" charset="-120"/>
              </a:rPr>
              <a:t> Problem Statement</a:t>
            </a:r>
            <a:endParaRPr lang="en-US" sz="2200" dirty="0"/>
          </a:p>
        </p:txBody>
      </p:sp>
      <p:sp>
        <p:nvSpPr>
          <p:cNvPr id="3" name="Shape 1"/>
          <p:cNvSpPr/>
          <p:nvPr/>
        </p:nvSpPr>
        <p:spPr>
          <a:xfrm>
            <a:off x="793790" y="2614851"/>
            <a:ext cx="4196358" cy="1790462"/>
          </a:xfrm>
          <a:prstGeom prst="roundRect">
            <a:avLst>
              <a:gd name="adj" fmla="val 8171"/>
            </a:avLst>
          </a:prstGeom>
          <a:solidFill>
            <a:srgbClr val="FFFFFF"/>
          </a:solidFill>
          <a:ln w="30480">
            <a:solidFill>
              <a:srgbClr val="C5D2CF"/>
            </a:solidFill>
            <a:prstDash val="solid"/>
          </a:ln>
        </p:spPr>
        <p:txBody>
          <a:bodyPr/>
          <a:lstStyle/>
          <a:p>
            <a:endParaRPr lang="en-US"/>
          </a:p>
        </p:txBody>
      </p:sp>
      <p:sp>
        <p:nvSpPr>
          <p:cNvPr id="4" name="Shape 2"/>
          <p:cNvSpPr/>
          <p:nvPr/>
        </p:nvSpPr>
        <p:spPr>
          <a:xfrm>
            <a:off x="763310" y="2614851"/>
            <a:ext cx="121920" cy="1790462"/>
          </a:xfrm>
          <a:prstGeom prst="roundRect">
            <a:avLst>
              <a:gd name="adj" fmla="val 78139"/>
            </a:avLst>
          </a:prstGeom>
          <a:solidFill>
            <a:srgbClr val="437066"/>
          </a:solidFill>
          <a:ln/>
        </p:spPr>
        <p:txBody>
          <a:bodyPr/>
          <a:lstStyle/>
          <a:p>
            <a:endParaRPr lang="en-US"/>
          </a:p>
        </p:txBody>
      </p:sp>
      <p:sp>
        <p:nvSpPr>
          <p:cNvPr id="5" name="Text 3"/>
          <p:cNvSpPr/>
          <p:nvPr/>
        </p:nvSpPr>
        <p:spPr>
          <a:xfrm>
            <a:off x="1142524" y="2872145"/>
            <a:ext cx="3590330" cy="850583"/>
          </a:xfrm>
          <a:prstGeom prst="rect">
            <a:avLst/>
          </a:prstGeom>
          <a:noFill/>
          <a:ln/>
        </p:spPr>
        <p:txBody>
          <a:bodyPr wrap="square" lIns="0" tIns="0" rIns="0" bIns="0" rtlCol="0" anchor="t"/>
          <a:lstStyle/>
          <a:p>
            <a:pPr marL="0" indent="0" algn="l">
              <a:lnSpc>
                <a:spcPts val="3300"/>
              </a:lnSpc>
              <a:buNone/>
            </a:pPr>
            <a:r>
              <a:rPr lang="en-US" sz="2650" dirty="0">
                <a:solidFill>
                  <a:srgbClr val="2C3249"/>
                </a:solidFill>
                <a:latin typeface="Kanit Light" pitchFamily="34" charset="0"/>
                <a:ea typeface="Kanit Light" pitchFamily="34" charset="-122"/>
                <a:cs typeface="Kanit Light" pitchFamily="34" charset="-120"/>
              </a:rPr>
              <a:t>Rapid growth of network-based attacks</a:t>
            </a:r>
            <a:endParaRPr lang="en-US" sz="2650" dirty="0"/>
          </a:p>
        </p:txBody>
      </p:sp>
      <p:sp>
        <p:nvSpPr>
          <p:cNvPr id="6" name="Shape 4"/>
          <p:cNvSpPr/>
          <p:nvPr/>
        </p:nvSpPr>
        <p:spPr>
          <a:xfrm>
            <a:off x="5216962" y="2614851"/>
            <a:ext cx="4196358" cy="1790462"/>
          </a:xfrm>
          <a:prstGeom prst="roundRect">
            <a:avLst>
              <a:gd name="adj" fmla="val 8171"/>
            </a:avLst>
          </a:prstGeom>
          <a:solidFill>
            <a:srgbClr val="FFFFFF"/>
          </a:solidFill>
          <a:ln w="30480">
            <a:solidFill>
              <a:srgbClr val="C5D2CF"/>
            </a:solidFill>
            <a:prstDash val="solid"/>
          </a:ln>
        </p:spPr>
        <p:txBody>
          <a:bodyPr/>
          <a:lstStyle/>
          <a:p>
            <a:endParaRPr lang="en-US"/>
          </a:p>
        </p:txBody>
      </p:sp>
      <p:sp>
        <p:nvSpPr>
          <p:cNvPr id="7" name="Shape 5"/>
          <p:cNvSpPr/>
          <p:nvPr/>
        </p:nvSpPr>
        <p:spPr>
          <a:xfrm>
            <a:off x="5186482" y="2614851"/>
            <a:ext cx="121920" cy="1790462"/>
          </a:xfrm>
          <a:prstGeom prst="roundRect">
            <a:avLst>
              <a:gd name="adj" fmla="val 78139"/>
            </a:avLst>
          </a:prstGeom>
          <a:solidFill>
            <a:srgbClr val="437066"/>
          </a:solidFill>
          <a:ln/>
        </p:spPr>
        <p:txBody>
          <a:bodyPr/>
          <a:lstStyle/>
          <a:p>
            <a:endParaRPr lang="en-US"/>
          </a:p>
        </p:txBody>
      </p:sp>
      <p:sp>
        <p:nvSpPr>
          <p:cNvPr id="8" name="Text 6"/>
          <p:cNvSpPr/>
          <p:nvPr/>
        </p:nvSpPr>
        <p:spPr>
          <a:xfrm>
            <a:off x="5565696" y="2872145"/>
            <a:ext cx="3590330" cy="1275874"/>
          </a:xfrm>
          <a:prstGeom prst="rect">
            <a:avLst/>
          </a:prstGeom>
          <a:noFill/>
          <a:ln/>
        </p:spPr>
        <p:txBody>
          <a:bodyPr wrap="square" lIns="0" tIns="0" rIns="0" bIns="0" rtlCol="0" anchor="t"/>
          <a:lstStyle/>
          <a:p>
            <a:pPr marL="0" indent="0" algn="l">
              <a:lnSpc>
                <a:spcPts val="3300"/>
              </a:lnSpc>
              <a:buNone/>
            </a:pPr>
            <a:r>
              <a:rPr lang="en-US" sz="2650" dirty="0">
                <a:solidFill>
                  <a:srgbClr val="2C3249"/>
                </a:solidFill>
                <a:latin typeface="Kanit Light" pitchFamily="34" charset="0"/>
                <a:ea typeface="Kanit Light" pitchFamily="34" charset="-122"/>
                <a:cs typeface="Kanit Light" pitchFamily="34" charset="-120"/>
              </a:rPr>
              <a:t>Traditional security systems fail to detect new threats</a:t>
            </a:r>
            <a:endParaRPr lang="en-US" sz="2650" dirty="0"/>
          </a:p>
        </p:txBody>
      </p:sp>
      <p:sp>
        <p:nvSpPr>
          <p:cNvPr id="9" name="Shape 7"/>
          <p:cNvSpPr/>
          <p:nvPr/>
        </p:nvSpPr>
        <p:spPr>
          <a:xfrm>
            <a:off x="9640133" y="2614851"/>
            <a:ext cx="4196358" cy="1790462"/>
          </a:xfrm>
          <a:prstGeom prst="roundRect">
            <a:avLst>
              <a:gd name="adj" fmla="val 8171"/>
            </a:avLst>
          </a:prstGeom>
          <a:solidFill>
            <a:srgbClr val="FFFFFF"/>
          </a:solidFill>
          <a:ln w="30480">
            <a:solidFill>
              <a:srgbClr val="C5D2CF"/>
            </a:solidFill>
            <a:prstDash val="solid"/>
          </a:ln>
        </p:spPr>
        <p:txBody>
          <a:bodyPr/>
          <a:lstStyle/>
          <a:p>
            <a:endParaRPr lang="en-US"/>
          </a:p>
        </p:txBody>
      </p:sp>
      <p:sp>
        <p:nvSpPr>
          <p:cNvPr id="10" name="Shape 8"/>
          <p:cNvSpPr/>
          <p:nvPr/>
        </p:nvSpPr>
        <p:spPr>
          <a:xfrm>
            <a:off x="9609653" y="2614851"/>
            <a:ext cx="121920" cy="1790462"/>
          </a:xfrm>
          <a:prstGeom prst="roundRect">
            <a:avLst>
              <a:gd name="adj" fmla="val 78139"/>
            </a:avLst>
          </a:prstGeom>
          <a:solidFill>
            <a:srgbClr val="437066"/>
          </a:solidFill>
          <a:ln/>
        </p:spPr>
        <p:txBody>
          <a:bodyPr/>
          <a:lstStyle/>
          <a:p>
            <a:endParaRPr lang="en-US"/>
          </a:p>
        </p:txBody>
      </p:sp>
      <p:sp>
        <p:nvSpPr>
          <p:cNvPr id="11" name="Text 9"/>
          <p:cNvSpPr/>
          <p:nvPr/>
        </p:nvSpPr>
        <p:spPr>
          <a:xfrm>
            <a:off x="9988868" y="2872145"/>
            <a:ext cx="3590330" cy="1275874"/>
          </a:xfrm>
          <a:prstGeom prst="rect">
            <a:avLst/>
          </a:prstGeom>
          <a:noFill/>
          <a:ln/>
        </p:spPr>
        <p:txBody>
          <a:bodyPr wrap="square" lIns="0" tIns="0" rIns="0" bIns="0" rtlCol="0" anchor="t"/>
          <a:lstStyle/>
          <a:p>
            <a:pPr marL="0" indent="0" algn="l">
              <a:lnSpc>
                <a:spcPts val="3300"/>
              </a:lnSpc>
              <a:buNone/>
            </a:pPr>
            <a:r>
              <a:rPr lang="en-US" sz="2650" dirty="0">
                <a:solidFill>
                  <a:srgbClr val="2C3249"/>
                </a:solidFill>
                <a:latin typeface="Kanit Light" pitchFamily="34" charset="0"/>
                <a:ea typeface="Kanit Light" pitchFamily="34" charset="-122"/>
                <a:cs typeface="Kanit Light" pitchFamily="34" charset="-120"/>
              </a:rPr>
              <a:t>Need for intelligent, adaptive intrusion detection</a:t>
            </a:r>
            <a:endParaRPr lang="en-US" sz="2650" dirty="0"/>
          </a:p>
        </p:txBody>
      </p:sp>
      <p:sp>
        <p:nvSpPr>
          <p:cNvPr id="12" name="Shape 10"/>
          <p:cNvSpPr/>
          <p:nvPr/>
        </p:nvSpPr>
        <p:spPr>
          <a:xfrm>
            <a:off x="793790" y="4632127"/>
            <a:ext cx="4196358" cy="1790462"/>
          </a:xfrm>
          <a:prstGeom prst="roundRect">
            <a:avLst>
              <a:gd name="adj" fmla="val 8171"/>
            </a:avLst>
          </a:prstGeom>
          <a:solidFill>
            <a:srgbClr val="FFFFFF"/>
          </a:solidFill>
          <a:ln w="30480">
            <a:solidFill>
              <a:srgbClr val="C5D2CF"/>
            </a:solidFill>
            <a:prstDash val="solid"/>
          </a:ln>
        </p:spPr>
        <p:txBody>
          <a:bodyPr/>
          <a:lstStyle/>
          <a:p>
            <a:endParaRPr lang="en-US"/>
          </a:p>
        </p:txBody>
      </p:sp>
      <p:sp>
        <p:nvSpPr>
          <p:cNvPr id="13" name="Shape 11"/>
          <p:cNvSpPr/>
          <p:nvPr/>
        </p:nvSpPr>
        <p:spPr>
          <a:xfrm>
            <a:off x="763310" y="4632127"/>
            <a:ext cx="121920" cy="1790462"/>
          </a:xfrm>
          <a:prstGeom prst="roundRect">
            <a:avLst>
              <a:gd name="adj" fmla="val 78139"/>
            </a:avLst>
          </a:prstGeom>
          <a:solidFill>
            <a:srgbClr val="437066"/>
          </a:solidFill>
          <a:ln/>
        </p:spPr>
        <p:txBody>
          <a:bodyPr/>
          <a:lstStyle/>
          <a:p>
            <a:endParaRPr lang="en-US"/>
          </a:p>
        </p:txBody>
      </p:sp>
      <p:sp>
        <p:nvSpPr>
          <p:cNvPr id="14" name="Text 12"/>
          <p:cNvSpPr/>
          <p:nvPr/>
        </p:nvSpPr>
        <p:spPr>
          <a:xfrm>
            <a:off x="1142524" y="4889421"/>
            <a:ext cx="3590330" cy="1275874"/>
          </a:xfrm>
          <a:prstGeom prst="rect">
            <a:avLst/>
          </a:prstGeom>
          <a:noFill/>
          <a:ln/>
        </p:spPr>
        <p:txBody>
          <a:bodyPr wrap="square" lIns="0" tIns="0" rIns="0" bIns="0" rtlCol="0" anchor="t"/>
          <a:lstStyle/>
          <a:p>
            <a:pPr marL="0" indent="0" algn="l">
              <a:lnSpc>
                <a:spcPts val="3300"/>
              </a:lnSpc>
              <a:buNone/>
            </a:pPr>
            <a:r>
              <a:rPr lang="en-US" sz="2650" dirty="0">
                <a:solidFill>
                  <a:srgbClr val="2C3249"/>
                </a:solidFill>
                <a:latin typeface="Kanit Light" pitchFamily="34" charset="0"/>
                <a:ea typeface="Kanit Light" pitchFamily="34" charset="-122"/>
                <a:cs typeface="Kanit Light" pitchFamily="34" charset="-120"/>
              </a:rPr>
              <a:t>Accurate and real-time attack detection is critical</a:t>
            </a:r>
            <a:endParaRPr lang="en-US" sz="2650" dirty="0"/>
          </a:p>
        </p:txBody>
      </p:sp>
      <p:sp>
        <p:nvSpPr>
          <p:cNvPr id="15" name="Shape 13"/>
          <p:cNvSpPr/>
          <p:nvPr/>
        </p:nvSpPr>
        <p:spPr>
          <a:xfrm>
            <a:off x="5216962" y="4632127"/>
            <a:ext cx="4196358" cy="1790462"/>
          </a:xfrm>
          <a:prstGeom prst="roundRect">
            <a:avLst>
              <a:gd name="adj" fmla="val 8171"/>
            </a:avLst>
          </a:prstGeom>
          <a:solidFill>
            <a:srgbClr val="FFFFFF"/>
          </a:solidFill>
          <a:ln w="30480">
            <a:solidFill>
              <a:srgbClr val="C5D2CF"/>
            </a:solidFill>
            <a:prstDash val="solid"/>
          </a:ln>
        </p:spPr>
        <p:txBody>
          <a:bodyPr/>
          <a:lstStyle/>
          <a:p>
            <a:endParaRPr lang="en-US"/>
          </a:p>
        </p:txBody>
      </p:sp>
      <p:sp>
        <p:nvSpPr>
          <p:cNvPr id="16" name="Shape 14"/>
          <p:cNvSpPr/>
          <p:nvPr/>
        </p:nvSpPr>
        <p:spPr>
          <a:xfrm>
            <a:off x="5186482" y="4632127"/>
            <a:ext cx="121920" cy="1790462"/>
          </a:xfrm>
          <a:prstGeom prst="roundRect">
            <a:avLst>
              <a:gd name="adj" fmla="val 78139"/>
            </a:avLst>
          </a:prstGeom>
          <a:solidFill>
            <a:srgbClr val="437066"/>
          </a:solidFill>
          <a:ln/>
        </p:spPr>
        <p:txBody>
          <a:bodyPr/>
          <a:lstStyle/>
          <a:p>
            <a:endParaRPr lang="en-US"/>
          </a:p>
        </p:txBody>
      </p:sp>
      <p:sp>
        <p:nvSpPr>
          <p:cNvPr id="17" name="Text 15"/>
          <p:cNvSpPr/>
          <p:nvPr/>
        </p:nvSpPr>
        <p:spPr>
          <a:xfrm>
            <a:off x="5565696" y="4889421"/>
            <a:ext cx="3590330" cy="1275874"/>
          </a:xfrm>
          <a:prstGeom prst="rect">
            <a:avLst/>
          </a:prstGeom>
          <a:noFill/>
          <a:ln/>
        </p:spPr>
        <p:txBody>
          <a:bodyPr wrap="square" lIns="0" tIns="0" rIns="0" bIns="0" rtlCol="0" anchor="t"/>
          <a:lstStyle/>
          <a:p>
            <a:pPr marL="0" indent="0" algn="l">
              <a:lnSpc>
                <a:spcPts val="3300"/>
              </a:lnSpc>
              <a:buNone/>
            </a:pPr>
            <a:r>
              <a:rPr lang="en-US" sz="2650" dirty="0">
                <a:solidFill>
                  <a:srgbClr val="2C3249"/>
                </a:solidFill>
                <a:latin typeface="Kanit Light" pitchFamily="34" charset="0"/>
                <a:ea typeface="Kanit Light" pitchFamily="34" charset="-122"/>
                <a:cs typeface="Kanit Light" pitchFamily="34" charset="-120"/>
              </a:rPr>
              <a:t>Manual monitoring is inefficient and error-prone</a:t>
            </a:r>
            <a:endParaRPr lang="en-US" sz="2650" dirty="0"/>
          </a:p>
        </p:txBody>
      </p:sp>
      <p:pic>
        <p:nvPicPr>
          <p:cNvPr id="19" name="Picture 18">
            <a:extLst>
              <a:ext uri="{FF2B5EF4-FFF2-40B4-BE49-F238E27FC236}">
                <a16:creationId xmlns:a16="http://schemas.microsoft.com/office/drawing/2014/main" id="{B188963F-8475-197E-F57C-DF7AA3A7504D}"/>
              </a:ext>
            </a:extLst>
          </p:cNvPr>
          <p:cNvPicPr>
            <a:picLocks noChangeAspect="1"/>
          </p:cNvPicPr>
          <p:nvPr/>
        </p:nvPicPr>
        <p:blipFill>
          <a:blip r:embed="rId3"/>
          <a:stretch>
            <a:fillRect/>
          </a:stretch>
        </p:blipFill>
        <p:spPr>
          <a:xfrm>
            <a:off x="12882096" y="7782885"/>
            <a:ext cx="1623201" cy="358171"/>
          </a:xfrm>
          <a:prstGeom prst="rect">
            <a:avLst/>
          </a:prstGeom>
        </p:spPr>
      </p:pic>
      <p:pic>
        <p:nvPicPr>
          <p:cNvPr id="20" name="Picture 19">
            <a:extLst>
              <a:ext uri="{FF2B5EF4-FFF2-40B4-BE49-F238E27FC236}">
                <a16:creationId xmlns:a16="http://schemas.microsoft.com/office/drawing/2014/main" id="{ABCB586D-1216-1DA3-36C8-5E1A3F55BC78}"/>
              </a:ext>
            </a:extLst>
          </p:cNvPr>
          <p:cNvPicPr>
            <a:picLocks noChangeAspect="1"/>
          </p:cNvPicPr>
          <p:nvPr/>
        </p:nvPicPr>
        <p:blipFill>
          <a:blip r:embed="rId3"/>
          <a:stretch>
            <a:fillRect/>
          </a:stretch>
        </p:blipFill>
        <p:spPr>
          <a:xfrm>
            <a:off x="12926701" y="7749431"/>
            <a:ext cx="1623201" cy="358171"/>
          </a:xfrm>
          <a:prstGeom prst="rect">
            <a:avLst/>
          </a:prstGeom>
        </p:spPr>
      </p:pic>
      <p:sp>
        <p:nvSpPr>
          <p:cNvPr id="21" name="TextBox 20">
            <a:extLst>
              <a:ext uri="{FF2B5EF4-FFF2-40B4-BE49-F238E27FC236}">
                <a16:creationId xmlns:a16="http://schemas.microsoft.com/office/drawing/2014/main" id="{4BC57B43-3449-1477-01B7-5270EFE94809}"/>
              </a:ext>
            </a:extLst>
          </p:cNvPr>
          <p:cNvSpPr txBox="1"/>
          <p:nvPr/>
        </p:nvSpPr>
        <p:spPr>
          <a:xfrm>
            <a:off x="12926701" y="6958361"/>
            <a:ext cx="1623201" cy="954107"/>
          </a:xfrm>
          <a:prstGeom prst="rect">
            <a:avLst/>
          </a:prstGeom>
          <a:noFill/>
        </p:spPr>
        <p:txBody>
          <a:bodyPr wrap="square" rtlCol="0">
            <a:spAutoFit/>
          </a:bodyPr>
          <a:lstStyle/>
          <a:p>
            <a:r>
              <a:rPr lang="en-US" dirty="0"/>
              <a:t> </a:t>
            </a:r>
            <a:r>
              <a:rPr lang="en-US" sz="2800" dirty="0"/>
              <a:t>          </a:t>
            </a:r>
          </a:p>
          <a:p>
            <a:r>
              <a:rPr lang="en-US" sz="2800" dirty="0"/>
              <a:t>         03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370647"/>
            <a:ext cx="5121712" cy="354330"/>
          </a:xfrm>
          <a:prstGeom prst="rect">
            <a:avLst/>
          </a:prstGeom>
          <a:noFill/>
          <a:ln/>
        </p:spPr>
        <p:txBody>
          <a:bodyPr wrap="none" lIns="0" tIns="0" rIns="0" bIns="0" rtlCol="0" anchor="t"/>
          <a:lstStyle/>
          <a:p>
            <a:pPr marL="0" indent="0" algn="l">
              <a:lnSpc>
                <a:spcPts val="2750"/>
              </a:lnSpc>
              <a:buNone/>
            </a:pPr>
            <a:r>
              <a:rPr lang="en-US" sz="2200" dirty="0">
                <a:solidFill>
                  <a:srgbClr val="272D45"/>
                </a:solidFill>
                <a:latin typeface="Kanit Light" pitchFamily="34" charset="0"/>
                <a:ea typeface="Kanit Light" pitchFamily="34" charset="-122"/>
                <a:cs typeface="Kanit Light" pitchFamily="34" charset="-120"/>
              </a:rPr>
              <a:t> Intrusion Detection System (IDS)</a:t>
            </a:r>
            <a:endParaRPr lang="en-US" sz="2200" dirty="0"/>
          </a:p>
        </p:txBody>
      </p:sp>
      <p:sp>
        <p:nvSpPr>
          <p:cNvPr id="3" name="Shape 1"/>
          <p:cNvSpPr/>
          <p:nvPr/>
        </p:nvSpPr>
        <p:spPr>
          <a:xfrm>
            <a:off x="793790" y="2178606"/>
            <a:ext cx="4196358" cy="2651998"/>
          </a:xfrm>
          <a:prstGeom prst="roundRect">
            <a:avLst>
              <a:gd name="adj" fmla="val 3592"/>
            </a:avLst>
          </a:prstGeom>
          <a:solidFill>
            <a:srgbClr val="DFECE9"/>
          </a:solidFill>
          <a:ln w="7620">
            <a:solidFill>
              <a:srgbClr val="C5D2CF"/>
            </a:solidFill>
            <a:prstDash val="solid"/>
          </a:ln>
        </p:spPr>
        <p:txBody>
          <a:bodyPr/>
          <a:lstStyle/>
          <a:p>
            <a:endParaRPr lang="en-US"/>
          </a:p>
        </p:txBody>
      </p:sp>
      <p:sp>
        <p:nvSpPr>
          <p:cNvPr id="4" name="Shape 2"/>
          <p:cNvSpPr/>
          <p:nvPr/>
        </p:nvSpPr>
        <p:spPr>
          <a:xfrm>
            <a:off x="1028224" y="2413040"/>
            <a:ext cx="680442" cy="680442"/>
          </a:xfrm>
          <a:prstGeom prst="roundRect">
            <a:avLst>
              <a:gd name="adj" fmla="val 13436980"/>
            </a:avLst>
          </a:prstGeom>
          <a:solidFill>
            <a:srgbClr val="437066"/>
          </a:solidFill>
          <a:ln/>
        </p:spPr>
        <p:txBody>
          <a:bodyPr/>
          <a:lstStyle/>
          <a:p>
            <a:endParaRPr lang="en-US"/>
          </a:p>
        </p:txBody>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5390" y="2600087"/>
            <a:ext cx="306110" cy="306110"/>
          </a:xfrm>
          <a:prstGeom prst="rect">
            <a:avLst/>
          </a:prstGeom>
        </p:spPr>
      </p:pic>
      <p:sp>
        <p:nvSpPr>
          <p:cNvPr id="6" name="Text 3"/>
          <p:cNvSpPr/>
          <p:nvPr/>
        </p:nvSpPr>
        <p:spPr>
          <a:xfrm>
            <a:off x="1028224" y="3320296"/>
            <a:ext cx="3727490" cy="1275874"/>
          </a:xfrm>
          <a:prstGeom prst="rect">
            <a:avLst/>
          </a:prstGeom>
          <a:noFill/>
          <a:ln/>
        </p:spPr>
        <p:txBody>
          <a:bodyPr wrap="square" lIns="0" tIns="0" rIns="0" bIns="0" rtlCol="0" anchor="t"/>
          <a:lstStyle/>
          <a:p>
            <a:pPr marL="0" indent="0" algn="l">
              <a:lnSpc>
                <a:spcPts val="3300"/>
              </a:lnSpc>
              <a:buNone/>
            </a:pPr>
            <a:r>
              <a:rPr lang="en-US" sz="2650" dirty="0">
                <a:solidFill>
                  <a:srgbClr val="2C3249"/>
                </a:solidFill>
                <a:latin typeface="Kanit Light" pitchFamily="34" charset="0"/>
                <a:ea typeface="Kanit Light" pitchFamily="34" charset="-122"/>
                <a:cs typeface="Kanit Light" pitchFamily="34" charset="-120"/>
              </a:rPr>
              <a:t>Monitors network/system activities</a:t>
            </a:r>
            <a:endParaRPr lang="en-US" sz="2650" dirty="0"/>
          </a:p>
        </p:txBody>
      </p:sp>
      <p:sp>
        <p:nvSpPr>
          <p:cNvPr id="7" name="Shape 4"/>
          <p:cNvSpPr/>
          <p:nvPr/>
        </p:nvSpPr>
        <p:spPr>
          <a:xfrm>
            <a:off x="5216962" y="2178606"/>
            <a:ext cx="4196358" cy="2651998"/>
          </a:xfrm>
          <a:prstGeom prst="roundRect">
            <a:avLst>
              <a:gd name="adj" fmla="val 3592"/>
            </a:avLst>
          </a:prstGeom>
          <a:solidFill>
            <a:srgbClr val="DFECE9"/>
          </a:solidFill>
          <a:ln w="7620">
            <a:solidFill>
              <a:srgbClr val="C5D2CF"/>
            </a:solidFill>
            <a:prstDash val="solid"/>
          </a:ln>
        </p:spPr>
        <p:txBody>
          <a:bodyPr/>
          <a:lstStyle/>
          <a:p>
            <a:endParaRPr lang="en-US"/>
          </a:p>
        </p:txBody>
      </p:sp>
      <p:sp>
        <p:nvSpPr>
          <p:cNvPr id="8" name="Shape 5"/>
          <p:cNvSpPr/>
          <p:nvPr/>
        </p:nvSpPr>
        <p:spPr>
          <a:xfrm>
            <a:off x="5451396" y="2413040"/>
            <a:ext cx="680442" cy="680442"/>
          </a:xfrm>
          <a:prstGeom prst="roundRect">
            <a:avLst>
              <a:gd name="adj" fmla="val 13436980"/>
            </a:avLst>
          </a:prstGeom>
          <a:solidFill>
            <a:srgbClr val="437066"/>
          </a:solidFill>
          <a:ln/>
        </p:spPr>
        <p:txBody>
          <a:bodyPr/>
          <a:lstStyle/>
          <a:p>
            <a:endParaRPr lang="en-US"/>
          </a:p>
        </p:txBody>
      </p:sp>
      <p:pic>
        <p:nvPicPr>
          <p:cNvPr id="9"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8562" y="2600087"/>
            <a:ext cx="306110" cy="306110"/>
          </a:xfrm>
          <a:prstGeom prst="rect">
            <a:avLst/>
          </a:prstGeom>
        </p:spPr>
      </p:pic>
      <p:sp>
        <p:nvSpPr>
          <p:cNvPr id="10" name="Text 6"/>
          <p:cNvSpPr/>
          <p:nvPr/>
        </p:nvSpPr>
        <p:spPr>
          <a:xfrm>
            <a:off x="5451396" y="3320296"/>
            <a:ext cx="3727490" cy="850583"/>
          </a:xfrm>
          <a:prstGeom prst="rect">
            <a:avLst/>
          </a:prstGeom>
          <a:noFill/>
          <a:ln/>
        </p:spPr>
        <p:txBody>
          <a:bodyPr wrap="square" lIns="0" tIns="0" rIns="0" bIns="0" rtlCol="0" anchor="t"/>
          <a:lstStyle/>
          <a:p>
            <a:pPr marL="0" indent="0" algn="l">
              <a:lnSpc>
                <a:spcPts val="3300"/>
              </a:lnSpc>
              <a:buNone/>
            </a:pPr>
            <a:r>
              <a:rPr lang="en-US" sz="2650" dirty="0">
                <a:solidFill>
                  <a:srgbClr val="2C3249"/>
                </a:solidFill>
                <a:latin typeface="Kanit Light" pitchFamily="34" charset="0"/>
                <a:ea typeface="Kanit Light" pitchFamily="34" charset="-122"/>
                <a:cs typeface="Kanit Light" pitchFamily="34" charset="-120"/>
              </a:rPr>
              <a:t>Detects malicious or abnormal behavior</a:t>
            </a:r>
            <a:endParaRPr lang="en-US" sz="2650" dirty="0"/>
          </a:p>
        </p:txBody>
      </p:sp>
      <p:sp>
        <p:nvSpPr>
          <p:cNvPr id="11" name="Shape 7"/>
          <p:cNvSpPr/>
          <p:nvPr/>
        </p:nvSpPr>
        <p:spPr>
          <a:xfrm>
            <a:off x="9640133" y="2178606"/>
            <a:ext cx="4196358" cy="2651998"/>
          </a:xfrm>
          <a:prstGeom prst="roundRect">
            <a:avLst>
              <a:gd name="adj" fmla="val 3592"/>
            </a:avLst>
          </a:prstGeom>
          <a:solidFill>
            <a:srgbClr val="DFECE9"/>
          </a:solidFill>
          <a:ln w="7620">
            <a:solidFill>
              <a:srgbClr val="C5D2CF"/>
            </a:solidFill>
            <a:prstDash val="solid"/>
          </a:ln>
        </p:spPr>
        <p:txBody>
          <a:bodyPr/>
          <a:lstStyle/>
          <a:p>
            <a:endParaRPr lang="en-US"/>
          </a:p>
        </p:txBody>
      </p:sp>
      <p:sp>
        <p:nvSpPr>
          <p:cNvPr id="12" name="Shape 8"/>
          <p:cNvSpPr/>
          <p:nvPr/>
        </p:nvSpPr>
        <p:spPr>
          <a:xfrm>
            <a:off x="9874568" y="2413040"/>
            <a:ext cx="680442" cy="680442"/>
          </a:xfrm>
          <a:prstGeom prst="roundRect">
            <a:avLst>
              <a:gd name="adj" fmla="val 13436980"/>
            </a:avLst>
          </a:prstGeom>
          <a:solidFill>
            <a:srgbClr val="437066"/>
          </a:solidFill>
          <a:ln/>
        </p:spPr>
        <p:txBody>
          <a:bodyPr/>
          <a:lstStyle/>
          <a:p>
            <a:endParaRPr lang="en-US"/>
          </a:p>
        </p:txBody>
      </p:sp>
      <p:pic>
        <p:nvPicPr>
          <p:cNvPr id="13"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61734" y="2600087"/>
            <a:ext cx="306110" cy="306110"/>
          </a:xfrm>
          <a:prstGeom prst="rect">
            <a:avLst/>
          </a:prstGeom>
        </p:spPr>
      </p:pic>
      <p:sp>
        <p:nvSpPr>
          <p:cNvPr id="14" name="Text 9"/>
          <p:cNvSpPr/>
          <p:nvPr/>
        </p:nvSpPr>
        <p:spPr>
          <a:xfrm>
            <a:off x="9874568" y="3320296"/>
            <a:ext cx="3727490" cy="850583"/>
          </a:xfrm>
          <a:prstGeom prst="rect">
            <a:avLst/>
          </a:prstGeom>
          <a:noFill/>
          <a:ln/>
        </p:spPr>
        <p:txBody>
          <a:bodyPr wrap="square" lIns="0" tIns="0" rIns="0" bIns="0" rtlCol="0" anchor="t"/>
          <a:lstStyle/>
          <a:p>
            <a:pPr marL="0" indent="0" algn="l">
              <a:lnSpc>
                <a:spcPts val="3300"/>
              </a:lnSpc>
              <a:buNone/>
            </a:pPr>
            <a:r>
              <a:rPr lang="en-US" sz="2650" dirty="0">
                <a:solidFill>
                  <a:srgbClr val="2C3249"/>
                </a:solidFill>
                <a:latin typeface="Kanit Light" pitchFamily="34" charset="0"/>
                <a:ea typeface="Kanit Light" pitchFamily="34" charset="-122"/>
                <a:cs typeface="Kanit Light" pitchFamily="34" charset="-120"/>
              </a:rPr>
              <a:t>Generates alerts for security analysis</a:t>
            </a:r>
            <a:endParaRPr lang="en-US" sz="2650" dirty="0"/>
          </a:p>
        </p:txBody>
      </p:sp>
      <p:sp>
        <p:nvSpPr>
          <p:cNvPr id="15" name="Shape 10"/>
          <p:cNvSpPr/>
          <p:nvPr/>
        </p:nvSpPr>
        <p:spPr>
          <a:xfrm>
            <a:off x="793790" y="5057418"/>
            <a:ext cx="6407944" cy="1801416"/>
          </a:xfrm>
          <a:prstGeom prst="roundRect">
            <a:avLst>
              <a:gd name="adj" fmla="val 5288"/>
            </a:avLst>
          </a:prstGeom>
          <a:solidFill>
            <a:srgbClr val="DFECE9"/>
          </a:solidFill>
          <a:ln w="7620">
            <a:solidFill>
              <a:srgbClr val="C5D2CF"/>
            </a:solidFill>
            <a:prstDash val="solid"/>
          </a:ln>
        </p:spPr>
        <p:txBody>
          <a:bodyPr/>
          <a:lstStyle/>
          <a:p>
            <a:endParaRPr lang="en-US"/>
          </a:p>
        </p:txBody>
      </p:sp>
      <p:sp>
        <p:nvSpPr>
          <p:cNvPr id="16" name="Shape 11"/>
          <p:cNvSpPr/>
          <p:nvPr/>
        </p:nvSpPr>
        <p:spPr>
          <a:xfrm>
            <a:off x="1028224" y="5291852"/>
            <a:ext cx="680442" cy="680442"/>
          </a:xfrm>
          <a:prstGeom prst="roundRect">
            <a:avLst>
              <a:gd name="adj" fmla="val 13436980"/>
            </a:avLst>
          </a:prstGeom>
          <a:solidFill>
            <a:srgbClr val="437066"/>
          </a:solidFill>
          <a:ln/>
        </p:spPr>
        <p:txBody>
          <a:bodyPr/>
          <a:lstStyle/>
          <a:p>
            <a:endParaRPr lang="en-US"/>
          </a:p>
        </p:txBody>
      </p:sp>
      <p:pic>
        <p:nvPicPr>
          <p:cNvPr id="17"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15390" y="5478899"/>
            <a:ext cx="306110" cy="306110"/>
          </a:xfrm>
          <a:prstGeom prst="rect">
            <a:avLst/>
          </a:prstGeom>
        </p:spPr>
      </p:pic>
      <p:sp>
        <p:nvSpPr>
          <p:cNvPr id="18" name="Text 12"/>
          <p:cNvSpPr/>
          <p:nvPr/>
        </p:nvSpPr>
        <p:spPr>
          <a:xfrm>
            <a:off x="1028224" y="6199108"/>
            <a:ext cx="3565565" cy="425291"/>
          </a:xfrm>
          <a:prstGeom prst="rect">
            <a:avLst/>
          </a:prstGeom>
          <a:noFill/>
          <a:ln/>
        </p:spPr>
        <p:txBody>
          <a:bodyPr wrap="none" lIns="0" tIns="0" rIns="0" bIns="0" rtlCol="0" anchor="t"/>
          <a:lstStyle/>
          <a:p>
            <a:pPr marL="0" indent="0" algn="l">
              <a:lnSpc>
                <a:spcPts val="3300"/>
              </a:lnSpc>
              <a:buNone/>
            </a:pPr>
            <a:r>
              <a:rPr lang="en-US" sz="2650" dirty="0">
                <a:solidFill>
                  <a:srgbClr val="2C3249"/>
                </a:solidFill>
                <a:latin typeface="Kanit Light" pitchFamily="34" charset="0"/>
                <a:ea typeface="Kanit Light" pitchFamily="34" charset="-122"/>
                <a:cs typeface="Kanit Light" pitchFamily="34" charset="-120"/>
              </a:rPr>
              <a:t>Used with SIEM systems</a:t>
            </a:r>
            <a:endParaRPr lang="en-US" sz="2650" dirty="0"/>
          </a:p>
        </p:txBody>
      </p:sp>
      <p:sp>
        <p:nvSpPr>
          <p:cNvPr id="19" name="Shape 13"/>
          <p:cNvSpPr/>
          <p:nvPr/>
        </p:nvSpPr>
        <p:spPr>
          <a:xfrm>
            <a:off x="7428548" y="5057418"/>
            <a:ext cx="6407944" cy="1801416"/>
          </a:xfrm>
          <a:prstGeom prst="roundRect">
            <a:avLst>
              <a:gd name="adj" fmla="val 5288"/>
            </a:avLst>
          </a:prstGeom>
          <a:solidFill>
            <a:srgbClr val="DFECE9"/>
          </a:solidFill>
          <a:ln w="7620">
            <a:solidFill>
              <a:srgbClr val="C5D2CF"/>
            </a:solidFill>
            <a:prstDash val="solid"/>
          </a:ln>
        </p:spPr>
        <p:txBody>
          <a:bodyPr/>
          <a:lstStyle/>
          <a:p>
            <a:endParaRPr lang="en-US"/>
          </a:p>
        </p:txBody>
      </p:sp>
      <p:sp>
        <p:nvSpPr>
          <p:cNvPr id="20" name="Shape 14"/>
          <p:cNvSpPr/>
          <p:nvPr/>
        </p:nvSpPr>
        <p:spPr>
          <a:xfrm>
            <a:off x="7662982" y="5291852"/>
            <a:ext cx="680442" cy="680442"/>
          </a:xfrm>
          <a:prstGeom prst="roundRect">
            <a:avLst>
              <a:gd name="adj" fmla="val 13436980"/>
            </a:avLst>
          </a:prstGeom>
          <a:solidFill>
            <a:srgbClr val="437066"/>
          </a:solidFill>
          <a:ln/>
        </p:spPr>
        <p:txBody>
          <a:bodyPr/>
          <a:lstStyle/>
          <a:p>
            <a:endParaRPr lang="en-US"/>
          </a:p>
        </p:txBody>
      </p:sp>
      <p:pic>
        <p:nvPicPr>
          <p:cNvPr id="21"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50148" y="5478899"/>
            <a:ext cx="306110" cy="306110"/>
          </a:xfrm>
          <a:prstGeom prst="rect">
            <a:avLst/>
          </a:prstGeom>
        </p:spPr>
      </p:pic>
      <p:sp>
        <p:nvSpPr>
          <p:cNvPr id="22" name="Text 15"/>
          <p:cNvSpPr/>
          <p:nvPr/>
        </p:nvSpPr>
        <p:spPr>
          <a:xfrm>
            <a:off x="7662982" y="6199108"/>
            <a:ext cx="5064323" cy="425291"/>
          </a:xfrm>
          <a:prstGeom prst="rect">
            <a:avLst/>
          </a:prstGeom>
          <a:noFill/>
          <a:ln/>
        </p:spPr>
        <p:txBody>
          <a:bodyPr wrap="none" lIns="0" tIns="0" rIns="0" bIns="0" rtlCol="0" anchor="t"/>
          <a:lstStyle/>
          <a:p>
            <a:pPr marL="0" indent="0" algn="l">
              <a:lnSpc>
                <a:spcPts val="3300"/>
              </a:lnSpc>
              <a:buNone/>
            </a:pPr>
            <a:r>
              <a:rPr lang="en-US" sz="2650" dirty="0">
                <a:solidFill>
                  <a:srgbClr val="2C3249"/>
                </a:solidFill>
                <a:latin typeface="Kanit Light" pitchFamily="34" charset="0"/>
                <a:ea typeface="Kanit Light" pitchFamily="34" charset="-122"/>
                <a:cs typeface="Kanit Light" pitchFamily="34" charset="-120"/>
              </a:rPr>
              <a:t>Enhances overall network security</a:t>
            </a:r>
            <a:endParaRPr lang="en-US" sz="2650" dirty="0"/>
          </a:p>
        </p:txBody>
      </p:sp>
      <p:pic>
        <p:nvPicPr>
          <p:cNvPr id="23" name="Picture 22">
            <a:extLst>
              <a:ext uri="{FF2B5EF4-FFF2-40B4-BE49-F238E27FC236}">
                <a16:creationId xmlns:a16="http://schemas.microsoft.com/office/drawing/2014/main" id="{8B84153C-03C3-9B72-0372-208BCBB6702B}"/>
              </a:ext>
            </a:extLst>
          </p:cNvPr>
          <p:cNvPicPr>
            <a:picLocks noChangeAspect="1"/>
          </p:cNvPicPr>
          <p:nvPr/>
        </p:nvPicPr>
        <p:blipFill>
          <a:blip r:embed="rId13"/>
          <a:stretch>
            <a:fillRect/>
          </a:stretch>
        </p:blipFill>
        <p:spPr>
          <a:xfrm>
            <a:off x="12882096" y="7782885"/>
            <a:ext cx="1623201" cy="358171"/>
          </a:xfrm>
          <a:prstGeom prst="rect">
            <a:avLst/>
          </a:prstGeom>
        </p:spPr>
      </p:pic>
      <p:pic>
        <p:nvPicPr>
          <p:cNvPr id="24" name="Picture 23">
            <a:extLst>
              <a:ext uri="{FF2B5EF4-FFF2-40B4-BE49-F238E27FC236}">
                <a16:creationId xmlns:a16="http://schemas.microsoft.com/office/drawing/2014/main" id="{3DFD08E3-8216-C367-EF28-871C295D82A0}"/>
              </a:ext>
            </a:extLst>
          </p:cNvPr>
          <p:cNvPicPr>
            <a:picLocks noChangeAspect="1"/>
          </p:cNvPicPr>
          <p:nvPr/>
        </p:nvPicPr>
        <p:blipFill>
          <a:blip r:embed="rId13"/>
          <a:stretch>
            <a:fillRect/>
          </a:stretch>
        </p:blipFill>
        <p:spPr>
          <a:xfrm>
            <a:off x="12915550" y="7749431"/>
            <a:ext cx="1623201" cy="358171"/>
          </a:xfrm>
          <a:prstGeom prst="rect">
            <a:avLst/>
          </a:prstGeom>
        </p:spPr>
      </p:pic>
      <p:sp>
        <p:nvSpPr>
          <p:cNvPr id="25" name="TextBox 24">
            <a:extLst>
              <a:ext uri="{FF2B5EF4-FFF2-40B4-BE49-F238E27FC236}">
                <a16:creationId xmlns:a16="http://schemas.microsoft.com/office/drawing/2014/main" id="{B991D099-1EC8-D3B0-5D35-46951E08D23B}"/>
              </a:ext>
            </a:extLst>
          </p:cNvPr>
          <p:cNvSpPr txBox="1"/>
          <p:nvPr/>
        </p:nvSpPr>
        <p:spPr>
          <a:xfrm>
            <a:off x="12915550" y="6958361"/>
            <a:ext cx="1623201" cy="954107"/>
          </a:xfrm>
          <a:prstGeom prst="rect">
            <a:avLst/>
          </a:prstGeom>
          <a:noFill/>
        </p:spPr>
        <p:txBody>
          <a:bodyPr wrap="square" rtlCol="0">
            <a:spAutoFit/>
          </a:bodyPr>
          <a:lstStyle/>
          <a:p>
            <a:r>
              <a:rPr lang="en-US" dirty="0"/>
              <a:t> </a:t>
            </a:r>
            <a:r>
              <a:rPr lang="en-US" sz="2800" dirty="0"/>
              <a:t>          </a:t>
            </a:r>
          </a:p>
          <a:p>
            <a:r>
              <a:rPr lang="en-US" sz="2800" dirty="0"/>
              <a:t>         04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08919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72D45"/>
                </a:solidFill>
                <a:latin typeface="Kanit Light" pitchFamily="34" charset="0"/>
                <a:ea typeface="Kanit Light" pitchFamily="34" charset="-122"/>
                <a:cs typeface="Kanit Light" pitchFamily="34" charset="-120"/>
              </a:rPr>
              <a:t> Types of IDS</a:t>
            </a:r>
            <a:endParaRPr lang="en-US" sz="2200" dirty="0"/>
          </a:p>
        </p:txBody>
      </p:sp>
      <p:sp>
        <p:nvSpPr>
          <p:cNvPr id="4" name="Text 1"/>
          <p:cNvSpPr/>
          <p:nvPr/>
        </p:nvSpPr>
        <p:spPr>
          <a:xfrm>
            <a:off x="793790" y="3010495"/>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272D45"/>
                </a:solidFill>
                <a:latin typeface="Kanit Light" pitchFamily="34" charset="0"/>
                <a:ea typeface="Kanit Light" pitchFamily="34" charset="-122"/>
                <a:cs typeface="Kanit Light" pitchFamily="34" charset="-120"/>
              </a:rPr>
              <a:t>Host-Based IDS (HIDS):</a:t>
            </a:r>
            <a:endParaRPr lang="en-US" sz="2650" dirty="0"/>
          </a:p>
        </p:txBody>
      </p:sp>
      <p:sp>
        <p:nvSpPr>
          <p:cNvPr id="5" name="Text 2"/>
          <p:cNvSpPr/>
          <p:nvPr/>
        </p:nvSpPr>
        <p:spPr>
          <a:xfrm>
            <a:off x="793790" y="3662601"/>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C3249"/>
                </a:solidFill>
                <a:latin typeface="Martel Sans" pitchFamily="34" charset="0"/>
                <a:ea typeface="Martel Sans" pitchFamily="34" charset="-122"/>
                <a:cs typeface="Martel Sans" pitchFamily="34" charset="-120"/>
              </a:rPr>
              <a:t>Monitors single host activities</a:t>
            </a:r>
            <a:endParaRPr lang="en-US" sz="1750" dirty="0"/>
          </a:p>
        </p:txBody>
      </p:sp>
      <p:sp>
        <p:nvSpPr>
          <p:cNvPr id="6" name="Text 3"/>
          <p:cNvSpPr/>
          <p:nvPr/>
        </p:nvSpPr>
        <p:spPr>
          <a:xfrm>
            <a:off x="793790" y="4467701"/>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C3249"/>
                </a:solidFill>
                <a:latin typeface="Martel Sans" pitchFamily="34" charset="0"/>
                <a:ea typeface="Martel Sans" pitchFamily="34" charset="-122"/>
                <a:cs typeface="Martel Sans" pitchFamily="34" charset="-120"/>
              </a:rPr>
              <a:t>Analyzes logs, processes, system calls</a:t>
            </a:r>
            <a:endParaRPr lang="en-US" sz="1750" dirty="0"/>
          </a:p>
        </p:txBody>
      </p:sp>
      <p:sp>
        <p:nvSpPr>
          <p:cNvPr id="7" name="Text 4"/>
          <p:cNvSpPr/>
          <p:nvPr/>
        </p:nvSpPr>
        <p:spPr>
          <a:xfrm>
            <a:off x="4856321" y="3010495"/>
            <a:ext cx="3501509" cy="850583"/>
          </a:xfrm>
          <a:prstGeom prst="rect">
            <a:avLst/>
          </a:prstGeom>
          <a:noFill/>
          <a:ln/>
        </p:spPr>
        <p:txBody>
          <a:bodyPr wrap="square" lIns="0" tIns="0" rIns="0" bIns="0" rtlCol="0" anchor="t"/>
          <a:lstStyle/>
          <a:p>
            <a:pPr marL="0" indent="0" algn="l">
              <a:lnSpc>
                <a:spcPts val="3300"/>
              </a:lnSpc>
              <a:buNone/>
            </a:pPr>
            <a:r>
              <a:rPr lang="en-US" sz="2650" dirty="0">
                <a:solidFill>
                  <a:srgbClr val="272D45"/>
                </a:solidFill>
                <a:latin typeface="Kanit Light" pitchFamily="34" charset="0"/>
                <a:ea typeface="Kanit Light" pitchFamily="34" charset="-122"/>
                <a:cs typeface="Kanit Light" pitchFamily="34" charset="-120"/>
              </a:rPr>
              <a:t>Network-Based IDS (NIDS):</a:t>
            </a:r>
            <a:endParaRPr lang="en-US" sz="2650" dirty="0"/>
          </a:p>
        </p:txBody>
      </p:sp>
      <p:sp>
        <p:nvSpPr>
          <p:cNvPr id="8" name="Text 5"/>
          <p:cNvSpPr/>
          <p:nvPr/>
        </p:nvSpPr>
        <p:spPr>
          <a:xfrm>
            <a:off x="4856321" y="4087892"/>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C3249"/>
                </a:solidFill>
                <a:latin typeface="Martel Sans" pitchFamily="34" charset="0"/>
                <a:ea typeface="Martel Sans" pitchFamily="34" charset="-122"/>
                <a:cs typeface="Martel Sans" pitchFamily="34" charset="-120"/>
              </a:rPr>
              <a:t>Monitors entire network traffic</a:t>
            </a:r>
            <a:endParaRPr lang="en-US" sz="1750" dirty="0"/>
          </a:p>
        </p:txBody>
      </p:sp>
      <p:sp>
        <p:nvSpPr>
          <p:cNvPr id="9" name="Text 6"/>
          <p:cNvSpPr/>
          <p:nvPr/>
        </p:nvSpPr>
        <p:spPr>
          <a:xfrm>
            <a:off x="4856321" y="4892993"/>
            <a:ext cx="35015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C3249"/>
                </a:solidFill>
                <a:latin typeface="Martel Sans" pitchFamily="34" charset="0"/>
                <a:ea typeface="Martel Sans" pitchFamily="34" charset="-122"/>
                <a:cs typeface="Martel Sans" pitchFamily="34" charset="-120"/>
              </a:rPr>
              <a:t>Analyzes packets and flows</a:t>
            </a:r>
            <a:endParaRPr lang="en-US" sz="1750" dirty="0"/>
          </a:p>
        </p:txBody>
      </p:sp>
      <p:sp>
        <p:nvSpPr>
          <p:cNvPr id="10" name="Text 7"/>
          <p:cNvSpPr/>
          <p:nvPr/>
        </p:nvSpPr>
        <p:spPr>
          <a:xfrm>
            <a:off x="4856321" y="5335191"/>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C3249"/>
                </a:solidFill>
                <a:latin typeface="Martel Sans" pitchFamily="34" charset="0"/>
                <a:ea typeface="Martel Sans" pitchFamily="34" charset="-122"/>
                <a:cs typeface="Martel Sans" pitchFamily="34" charset="-120"/>
              </a:rPr>
              <a:t>Detects network-level attacks</a:t>
            </a:r>
            <a:endParaRPr lang="en-US" sz="1750" dirty="0"/>
          </a:p>
        </p:txBody>
      </p:sp>
      <p:pic>
        <p:nvPicPr>
          <p:cNvPr id="11" name="Picture 10">
            <a:extLst>
              <a:ext uri="{FF2B5EF4-FFF2-40B4-BE49-F238E27FC236}">
                <a16:creationId xmlns:a16="http://schemas.microsoft.com/office/drawing/2014/main" id="{546EB369-C021-82D8-4E7F-3E18F933C945}"/>
              </a:ext>
            </a:extLst>
          </p:cNvPr>
          <p:cNvPicPr>
            <a:picLocks noChangeAspect="1"/>
          </p:cNvPicPr>
          <p:nvPr/>
        </p:nvPicPr>
        <p:blipFill>
          <a:blip r:embed="rId4"/>
          <a:stretch>
            <a:fillRect/>
          </a:stretch>
        </p:blipFill>
        <p:spPr>
          <a:xfrm>
            <a:off x="12904399" y="7749431"/>
            <a:ext cx="1623201" cy="358171"/>
          </a:xfrm>
          <a:prstGeom prst="rect">
            <a:avLst/>
          </a:prstGeom>
        </p:spPr>
      </p:pic>
      <p:sp>
        <p:nvSpPr>
          <p:cNvPr id="12" name="TextBox 11">
            <a:extLst>
              <a:ext uri="{FF2B5EF4-FFF2-40B4-BE49-F238E27FC236}">
                <a16:creationId xmlns:a16="http://schemas.microsoft.com/office/drawing/2014/main" id="{F70A3E96-5BFD-07F7-7E02-A1EDD453C55A}"/>
              </a:ext>
            </a:extLst>
          </p:cNvPr>
          <p:cNvSpPr txBox="1"/>
          <p:nvPr/>
        </p:nvSpPr>
        <p:spPr>
          <a:xfrm>
            <a:off x="12904399" y="6958361"/>
            <a:ext cx="1623201" cy="954107"/>
          </a:xfrm>
          <a:prstGeom prst="rect">
            <a:avLst/>
          </a:prstGeom>
          <a:noFill/>
        </p:spPr>
        <p:txBody>
          <a:bodyPr wrap="square" rtlCol="0">
            <a:spAutoFit/>
          </a:bodyPr>
          <a:lstStyle/>
          <a:p>
            <a:r>
              <a:rPr lang="en-US" dirty="0"/>
              <a:t> </a:t>
            </a:r>
            <a:r>
              <a:rPr lang="en-US" sz="2800" dirty="0"/>
              <a:t>          </a:t>
            </a:r>
          </a:p>
          <a:p>
            <a:r>
              <a:rPr lang="en-US" sz="2800" dirty="0"/>
              <a:t>         05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224207"/>
            <a:ext cx="3800832" cy="354330"/>
          </a:xfrm>
          <a:prstGeom prst="rect">
            <a:avLst/>
          </a:prstGeom>
          <a:noFill/>
          <a:ln/>
        </p:spPr>
        <p:txBody>
          <a:bodyPr wrap="none" lIns="0" tIns="0" rIns="0" bIns="0" rtlCol="0" anchor="t"/>
          <a:lstStyle/>
          <a:p>
            <a:pPr marL="0" indent="0" algn="l">
              <a:lnSpc>
                <a:spcPts val="2750"/>
              </a:lnSpc>
              <a:buNone/>
            </a:pPr>
            <a:r>
              <a:rPr lang="en-US" sz="2200" dirty="0">
                <a:solidFill>
                  <a:srgbClr val="272D45"/>
                </a:solidFill>
                <a:latin typeface="Kanit Light" pitchFamily="34" charset="0"/>
                <a:ea typeface="Kanit Light" pitchFamily="34" charset="-122"/>
                <a:cs typeface="Kanit Light" pitchFamily="34" charset="-120"/>
              </a:rPr>
              <a:t> Detection Techniques</a:t>
            </a:r>
            <a:endParaRPr lang="en-US" sz="2200" dirty="0"/>
          </a:p>
        </p:txBody>
      </p:sp>
      <p:sp>
        <p:nvSpPr>
          <p:cNvPr id="3" name="Shape 1"/>
          <p:cNvSpPr/>
          <p:nvPr/>
        </p:nvSpPr>
        <p:spPr>
          <a:xfrm>
            <a:off x="793790" y="3372326"/>
            <a:ext cx="6407944" cy="2632948"/>
          </a:xfrm>
          <a:prstGeom prst="roundRect">
            <a:avLst>
              <a:gd name="adj" fmla="val 5557"/>
            </a:avLst>
          </a:prstGeom>
          <a:solidFill>
            <a:srgbClr val="FFFFFF"/>
          </a:solidFill>
          <a:ln/>
        </p:spPr>
        <p:txBody>
          <a:bodyPr/>
          <a:lstStyle/>
          <a:p>
            <a:endParaRPr lang="en-US"/>
          </a:p>
        </p:txBody>
      </p:sp>
      <p:sp>
        <p:nvSpPr>
          <p:cNvPr id="4" name="Shape 2"/>
          <p:cNvSpPr/>
          <p:nvPr/>
        </p:nvSpPr>
        <p:spPr>
          <a:xfrm>
            <a:off x="793790" y="3341846"/>
            <a:ext cx="6407944" cy="121920"/>
          </a:xfrm>
          <a:prstGeom prst="roundRect">
            <a:avLst>
              <a:gd name="adj" fmla="val 78139"/>
            </a:avLst>
          </a:prstGeom>
          <a:solidFill>
            <a:srgbClr val="437066"/>
          </a:solidFill>
          <a:ln/>
        </p:spPr>
        <p:txBody>
          <a:bodyPr/>
          <a:lstStyle/>
          <a:p>
            <a:endParaRPr lang="en-US"/>
          </a:p>
        </p:txBody>
      </p:sp>
      <p:sp>
        <p:nvSpPr>
          <p:cNvPr id="5" name="Shape 3"/>
          <p:cNvSpPr/>
          <p:nvPr/>
        </p:nvSpPr>
        <p:spPr>
          <a:xfrm>
            <a:off x="3657540" y="3032165"/>
            <a:ext cx="680442" cy="680442"/>
          </a:xfrm>
          <a:prstGeom prst="roundRect">
            <a:avLst>
              <a:gd name="adj" fmla="val 134383"/>
            </a:avLst>
          </a:prstGeom>
          <a:solidFill>
            <a:srgbClr val="437066"/>
          </a:solidFill>
          <a:ln/>
        </p:spPr>
        <p:txBody>
          <a:bodyPr/>
          <a:lstStyle/>
          <a:p>
            <a:endParaRPr lang="en-US"/>
          </a:p>
        </p:txBody>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1614" y="3236238"/>
            <a:ext cx="272177" cy="272177"/>
          </a:xfrm>
          <a:prstGeom prst="rect">
            <a:avLst/>
          </a:prstGeom>
        </p:spPr>
      </p:pic>
      <p:sp>
        <p:nvSpPr>
          <p:cNvPr id="7" name="Text 4"/>
          <p:cNvSpPr/>
          <p:nvPr/>
        </p:nvSpPr>
        <p:spPr>
          <a:xfrm>
            <a:off x="1051084" y="3939302"/>
            <a:ext cx="4050744" cy="425291"/>
          </a:xfrm>
          <a:prstGeom prst="rect">
            <a:avLst/>
          </a:prstGeom>
          <a:noFill/>
          <a:ln/>
        </p:spPr>
        <p:txBody>
          <a:bodyPr wrap="none" lIns="0" tIns="0" rIns="0" bIns="0" rtlCol="0" anchor="t"/>
          <a:lstStyle/>
          <a:p>
            <a:pPr marL="0" indent="0" algn="l">
              <a:lnSpc>
                <a:spcPts val="3300"/>
              </a:lnSpc>
              <a:buNone/>
            </a:pPr>
            <a:r>
              <a:rPr lang="en-US" sz="2650" dirty="0">
                <a:solidFill>
                  <a:srgbClr val="2C3249"/>
                </a:solidFill>
                <a:latin typeface="Kanit Light" pitchFamily="34" charset="0"/>
                <a:ea typeface="Kanit Light" pitchFamily="34" charset="-122"/>
                <a:cs typeface="Kanit Light" pitchFamily="34" charset="-120"/>
              </a:rPr>
              <a:t>Signature-Based Detection</a:t>
            </a:r>
            <a:endParaRPr lang="en-US" sz="2650" dirty="0"/>
          </a:p>
        </p:txBody>
      </p:sp>
      <p:sp>
        <p:nvSpPr>
          <p:cNvPr id="8" name="Text 5"/>
          <p:cNvSpPr/>
          <p:nvPr/>
        </p:nvSpPr>
        <p:spPr>
          <a:xfrm>
            <a:off x="1051084" y="4500682"/>
            <a:ext cx="589335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C3249"/>
                </a:solidFill>
                <a:latin typeface="Martel Sans" pitchFamily="34" charset="0"/>
                <a:ea typeface="Martel Sans" pitchFamily="34" charset="-122"/>
                <a:cs typeface="Martel Sans" pitchFamily="34" charset="-120"/>
              </a:rPr>
              <a:t>Matches known attack patterns</a:t>
            </a:r>
            <a:endParaRPr lang="en-US" sz="1750" dirty="0"/>
          </a:p>
        </p:txBody>
      </p:sp>
      <p:sp>
        <p:nvSpPr>
          <p:cNvPr id="9" name="Text 6"/>
          <p:cNvSpPr/>
          <p:nvPr/>
        </p:nvSpPr>
        <p:spPr>
          <a:xfrm>
            <a:off x="1051084" y="4942880"/>
            <a:ext cx="589335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C3249"/>
                </a:solidFill>
                <a:latin typeface="Martel Sans" pitchFamily="34" charset="0"/>
                <a:ea typeface="Martel Sans" pitchFamily="34" charset="-122"/>
                <a:cs typeface="Martel Sans" pitchFamily="34" charset="-120"/>
              </a:rPr>
              <a:t>Effective for known threats</a:t>
            </a:r>
            <a:endParaRPr lang="en-US" sz="1750" dirty="0"/>
          </a:p>
        </p:txBody>
      </p:sp>
      <p:sp>
        <p:nvSpPr>
          <p:cNvPr id="10" name="Text 7"/>
          <p:cNvSpPr/>
          <p:nvPr/>
        </p:nvSpPr>
        <p:spPr>
          <a:xfrm>
            <a:off x="1051084" y="5385078"/>
            <a:ext cx="589335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C3249"/>
                </a:solidFill>
                <a:latin typeface="Martel Sans" pitchFamily="34" charset="0"/>
                <a:ea typeface="Martel Sans" pitchFamily="34" charset="-122"/>
                <a:cs typeface="Martel Sans" pitchFamily="34" charset="-120"/>
              </a:rPr>
              <a:t>Cannot detect zero-day attacks</a:t>
            </a:r>
            <a:endParaRPr lang="en-US" sz="1750" dirty="0"/>
          </a:p>
        </p:txBody>
      </p:sp>
      <p:sp>
        <p:nvSpPr>
          <p:cNvPr id="11" name="Shape 8"/>
          <p:cNvSpPr/>
          <p:nvPr/>
        </p:nvSpPr>
        <p:spPr>
          <a:xfrm>
            <a:off x="7428548" y="3372326"/>
            <a:ext cx="6408063" cy="2632948"/>
          </a:xfrm>
          <a:prstGeom prst="roundRect">
            <a:avLst>
              <a:gd name="adj" fmla="val 5557"/>
            </a:avLst>
          </a:prstGeom>
          <a:solidFill>
            <a:srgbClr val="FFFFFF"/>
          </a:solidFill>
          <a:ln/>
        </p:spPr>
        <p:txBody>
          <a:bodyPr/>
          <a:lstStyle/>
          <a:p>
            <a:endParaRPr lang="en-US"/>
          </a:p>
        </p:txBody>
      </p:sp>
      <p:sp>
        <p:nvSpPr>
          <p:cNvPr id="12" name="Shape 9"/>
          <p:cNvSpPr/>
          <p:nvPr/>
        </p:nvSpPr>
        <p:spPr>
          <a:xfrm>
            <a:off x="7428548" y="3341846"/>
            <a:ext cx="6408063" cy="121920"/>
          </a:xfrm>
          <a:prstGeom prst="roundRect">
            <a:avLst>
              <a:gd name="adj" fmla="val 78139"/>
            </a:avLst>
          </a:prstGeom>
          <a:solidFill>
            <a:srgbClr val="437066"/>
          </a:solidFill>
          <a:ln/>
        </p:spPr>
        <p:txBody>
          <a:bodyPr/>
          <a:lstStyle/>
          <a:p>
            <a:endParaRPr lang="en-US"/>
          </a:p>
        </p:txBody>
      </p:sp>
      <p:sp>
        <p:nvSpPr>
          <p:cNvPr id="13" name="Shape 10"/>
          <p:cNvSpPr/>
          <p:nvPr/>
        </p:nvSpPr>
        <p:spPr>
          <a:xfrm>
            <a:off x="10292298" y="3032165"/>
            <a:ext cx="680442" cy="680442"/>
          </a:xfrm>
          <a:prstGeom prst="roundRect">
            <a:avLst>
              <a:gd name="adj" fmla="val 134383"/>
            </a:avLst>
          </a:prstGeom>
          <a:solidFill>
            <a:srgbClr val="437066"/>
          </a:solidFill>
          <a:ln/>
        </p:spPr>
        <p:txBody>
          <a:bodyPr/>
          <a:lstStyle/>
          <a:p>
            <a:endParaRPr lang="en-US"/>
          </a:p>
        </p:txBody>
      </p:sp>
      <p:pic>
        <p:nvPicPr>
          <p:cNvPr id="14"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96371" y="3236238"/>
            <a:ext cx="272177" cy="272177"/>
          </a:xfrm>
          <a:prstGeom prst="rect">
            <a:avLst/>
          </a:prstGeom>
        </p:spPr>
      </p:pic>
      <p:sp>
        <p:nvSpPr>
          <p:cNvPr id="15" name="Text 11"/>
          <p:cNvSpPr/>
          <p:nvPr/>
        </p:nvSpPr>
        <p:spPr>
          <a:xfrm>
            <a:off x="7685842" y="3939302"/>
            <a:ext cx="3972163" cy="425291"/>
          </a:xfrm>
          <a:prstGeom prst="rect">
            <a:avLst/>
          </a:prstGeom>
          <a:noFill/>
          <a:ln/>
        </p:spPr>
        <p:txBody>
          <a:bodyPr wrap="none" lIns="0" tIns="0" rIns="0" bIns="0" rtlCol="0" anchor="t"/>
          <a:lstStyle/>
          <a:p>
            <a:pPr marL="0" indent="0" algn="l">
              <a:lnSpc>
                <a:spcPts val="3300"/>
              </a:lnSpc>
              <a:buNone/>
            </a:pPr>
            <a:r>
              <a:rPr lang="en-US" sz="2650" dirty="0">
                <a:solidFill>
                  <a:srgbClr val="2C3249"/>
                </a:solidFill>
                <a:latin typeface="Kanit Light" pitchFamily="34" charset="0"/>
                <a:ea typeface="Kanit Light" pitchFamily="34" charset="-122"/>
                <a:cs typeface="Kanit Light" pitchFamily="34" charset="-120"/>
              </a:rPr>
              <a:t>Anomaly-Based Detection</a:t>
            </a:r>
            <a:endParaRPr lang="en-US" sz="2650" dirty="0"/>
          </a:p>
        </p:txBody>
      </p:sp>
      <p:sp>
        <p:nvSpPr>
          <p:cNvPr id="16" name="Text 12"/>
          <p:cNvSpPr/>
          <p:nvPr/>
        </p:nvSpPr>
        <p:spPr>
          <a:xfrm>
            <a:off x="7685842" y="4500682"/>
            <a:ext cx="589347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C3249"/>
                </a:solidFill>
                <a:latin typeface="Martel Sans" pitchFamily="34" charset="0"/>
                <a:ea typeface="Martel Sans" pitchFamily="34" charset="-122"/>
                <a:cs typeface="Martel Sans" pitchFamily="34" charset="-120"/>
              </a:rPr>
              <a:t>Learns normal behavior</a:t>
            </a:r>
            <a:endParaRPr lang="en-US" sz="1750" dirty="0"/>
          </a:p>
        </p:txBody>
      </p:sp>
      <p:sp>
        <p:nvSpPr>
          <p:cNvPr id="17" name="Text 13"/>
          <p:cNvSpPr/>
          <p:nvPr/>
        </p:nvSpPr>
        <p:spPr>
          <a:xfrm>
            <a:off x="7685842" y="4942880"/>
            <a:ext cx="589347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C3249"/>
                </a:solidFill>
                <a:latin typeface="Martel Sans" pitchFamily="34" charset="0"/>
                <a:ea typeface="Martel Sans" pitchFamily="34" charset="-122"/>
                <a:cs typeface="Martel Sans" pitchFamily="34" charset="-120"/>
              </a:rPr>
              <a:t>Flags abnormal patterns</a:t>
            </a:r>
            <a:endParaRPr lang="en-US" sz="1750" dirty="0"/>
          </a:p>
        </p:txBody>
      </p:sp>
      <p:sp>
        <p:nvSpPr>
          <p:cNvPr id="18" name="Text 14"/>
          <p:cNvSpPr/>
          <p:nvPr/>
        </p:nvSpPr>
        <p:spPr>
          <a:xfrm>
            <a:off x="7685842" y="5385078"/>
            <a:ext cx="589347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C3249"/>
                </a:solidFill>
                <a:latin typeface="Martel Sans" pitchFamily="34" charset="0"/>
                <a:ea typeface="Martel Sans" pitchFamily="34" charset="-122"/>
                <a:cs typeface="Martel Sans" pitchFamily="34" charset="-120"/>
              </a:rPr>
              <a:t>Detects unknown and emerging attacks</a:t>
            </a:r>
            <a:endParaRPr lang="en-US" sz="1750" dirty="0"/>
          </a:p>
        </p:txBody>
      </p:sp>
      <p:pic>
        <p:nvPicPr>
          <p:cNvPr id="19" name="Picture 18">
            <a:extLst>
              <a:ext uri="{FF2B5EF4-FFF2-40B4-BE49-F238E27FC236}">
                <a16:creationId xmlns:a16="http://schemas.microsoft.com/office/drawing/2014/main" id="{2B32A4E3-8861-669A-89B3-74107027E0C2}"/>
              </a:ext>
            </a:extLst>
          </p:cNvPr>
          <p:cNvPicPr>
            <a:picLocks noChangeAspect="1"/>
          </p:cNvPicPr>
          <p:nvPr/>
        </p:nvPicPr>
        <p:blipFill>
          <a:blip r:embed="rId7"/>
          <a:stretch>
            <a:fillRect/>
          </a:stretch>
        </p:blipFill>
        <p:spPr>
          <a:xfrm>
            <a:off x="12882096" y="7782885"/>
            <a:ext cx="1623201" cy="358171"/>
          </a:xfrm>
          <a:prstGeom prst="rect">
            <a:avLst/>
          </a:prstGeom>
        </p:spPr>
      </p:pic>
      <p:pic>
        <p:nvPicPr>
          <p:cNvPr id="20" name="Picture 19">
            <a:extLst>
              <a:ext uri="{FF2B5EF4-FFF2-40B4-BE49-F238E27FC236}">
                <a16:creationId xmlns:a16="http://schemas.microsoft.com/office/drawing/2014/main" id="{F9E9A56C-B862-1F69-F575-60B82A3F2A62}"/>
              </a:ext>
            </a:extLst>
          </p:cNvPr>
          <p:cNvPicPr>
            <a:picLocks noChangeAspect="1"/>
          </p:cNvPicPr>
          <p:nvPr/>
        </p:nvPicPr>
        <p:blipFill>
          <a:blip r:embed="rId7"/>
          <a:stretch>
            <a:fillRect/>
          </a:stretch>
        </p:blipFill>
        <p:spPr>
          <a:xfrm>
            <a:off x="12904399" y="7749431"/>
            <a:ext cx="1623201" cy="358171"/>
          </a:xfrm>
          <a:prstGeom prst="rect">
            <a:avLst/>
          </a:prstGeom>
        </p:spPr>
      </p:pic>
      <p:sp>
        <p:nvSpPr>
          <p:cNvPr id="21" name="TextBox 20">
            <a:extLst>
              <a:ext uri="{FF2B5EF4-FFF2-40B4-BE49-F238E27FC236}">
                <a16:creationId xmlns:a16="http://schemas.microsoft.com/office/drawing/2014/main" id="{3AAC8DF8-61F3-FCC3-8C1D-128162F7DEC2}"/>
              </a:ext>
            </a:extLst>
          </p:cNvPr>
          <p:cNvSpPr txBox="1"/>
          <p:nvPr/>
        </p:nvSpPr>
        <p:spPr>
          <a:xfrm>
            <a:off x="12904399" y="6958361"/>
            <a:ext cx="1623201" cy="954107"/>
          </a:xfrm>
          <a:prstGeom prst="rect">
            <a:avLst/>
          </a:prstGeom>
          <a:noFill/>
        </p:spPr>
        <p:txBody>
          <a:bodyPr wrap="square" rtlCol="0">
            <a:spAutoFit/>
          </a:bodyPr>
          <a:lstStyle/>
          <a:p>
            <a:r>
              <a:rPr lang="en-US" dirty="0"/>
              <a:t> </a:t>
            </a:r>
            <a:r>
              <a:rPr lang="en-US" sz="2800" dirty="0"/>
              <a:t>          </a:t>
            </a:r>
          </a:p>
          <a:p>
            <a:r>
              <a:rPr lang="en-US" sz="2800" dirty="0"/>
              <a:t>         06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301234"/>
            <a:ext cx="4986814" cy="354330"/>
          </a:xfrm>
          <a:prstGeom prst="rect">
            <a:avLst/>
          </a:prstGeom>
          <a:noFill/>
          <a:ln/>
        </p:spPr>
        <p:txBody>
          <a:bodyPr wrap="none" lIns="0" tIns="0" rIns="0" bIns="0" rtlCol="0" anchor="t"/>
          <a:lstStyle/>
          <a:p>
            <a:pPr marL="0" indent="0" algn="l">
              <a:lnSpc>
                <a:spcPts val="2750"/>
              </a:lnSpc>
              <a:buNone/>
            </a:pPr>
            <a:r>
              <a:rPr lang="en-US" sz="2200" dirty="0">
                <a:solidFill>
                  <a:srgbClr val="272D45"/>
                </a:solidFill>
                <a:latin typeface="Kanit Light" pitchFamily="34" charset="0"/>
                <a:ea typeface="Kanit Light" pitchFamily="34" charset="-122"/>
                <a:cs typeface="Kanit Light" pitchFamily="34" charset="-120"/>
              </a:rPr>
              <a:t> Dataset Description (NSL-KDD)</a:t>
            </a:r>
            <a:endParaRPr lang="en-US" sz="2200" dirty="0"/>
          </a:p>
        </p:txBody>
      </p:sp>
      <p:sp>
        <p:nvSpPr>
          <p:cNvPr id="4" name="Text 1"/>
          <p:cNvSpPr/>
          <p:nvPr/>
        </p:nvSpPr>
        <p:spPr>
          <a:xfrm>
            <a:off x="793790" y="2109073"/>
            <a:ext cx="2329815" cy="748427"/>
          </a:xfrm>
          <a:prstGeom prst="rect">
            <a:avLst/>
          </a:prstGeom>
          <a:noFill/>
          <a:ln/>
        </p:spPr>
        <p:txBody>
          <a:bodyPr wrap="none" lIns="0" tIns="0" rIns="0" bIns="0" rtlCol="0" anchor="t"/>
          <a:lstStyle/>
          <a:p>
            <a:pPr marL="0" indent="0" algn="ctr">
              <a:lnSpc>
                <a:spcPts val="5850"/>
              </a:lnSpc>
              <a:buNone/>
            </a:pPr>
            <a:r>
              <a:rPr lang="en-US" sz="5850" dirty="0">
                <a:solidFill>
                  <a:srgbClr val="2C3249"/>
                </a:solidFill>
                <a:latin typeface="Kanit Light" pitchFamily="34" charset="0"/>
                <a:ea typeface="Kanit Light" pitchFamily="34" charset="-122"/>
                <a:cs typeface="Kanit Light" pitchFamily="34" charset="-120"/>
              </a:rPr>
              <a:t>125,973</a:t>
            </a:r>
            <a:endParaRPr lang="en-US" sz="5850" dirty="0"/>
          </a:p>
        </p:txBody>
      </p:sp>
      <p:sp>
        <p:nvSpPr>
          <p:cNvPr id="5" name="Text 2"/>
          <p:cNvSpPr/>
          <p:nvPr/>
        </p:nvSpPr>
        <p:spPr>
          <a:xfrm>
            <a:off x="793790" y="3140869"/>
            <a:ext cx="2329815" cy="354330"/>
          </a:xfrm>
          <a:prstGeom prst="rect">
            <a:avLst/>
          </a:prstGeom>
          <a:noFill/>
          <a:ln/>
        </p:spPr>
        <p:txBody>
          <a:bodyPr wrap="none" lIns="0" tIns="0" rIns="0" bIns="0" rtlCol="0" anchor="t"/>
          <a:lstStyle/>
          <a:p>
            <a:pPr marL="0" indent="0" algn="ctr">
              <a:lnSpc>
                <a:spcPts val="2750"/>
              </a:lnSpc>
              <a:buNone/>
            </a:pPr>
            <a:r>
              <a:rPr lang="en-US" sz="2200" dirty="0">
                <a:solidFill>
                  <a:srgbClr val="2C3249"/>
                </a:solidFill>
                <a:latin typeface="Kanit Light" pitchFamily="34" charset="0"/>
                <a:ea typeface="Kanit Light" pitchFamily="34" charset="-122"/>
                <a:cs typeface="Kanit Light" pitchFamily="34" charset="-120"/>
              </a:rPr>
              <a:t>Training samples</a:t>
            </a:r>
            <a:endParaRPr lang="en-US" sz="2200" dirty="0"/>
          </a:p>
        </p:txBody>
      </p:sp>
      <p:sp>
        <p:nvSpPr>
          <p:cNvPr id="6" name="Text 3"/>
          <p:cNvSpPr/>
          <p:nvPr/>
        </p:nvSpPr>
        <p:spPr>
          <a:xfrm>
            <a:off x="3407093" y="2109073"/>
            <a:ext cx="2329815" cy="748427"/>
          </a:xfrm>
          <a:prstGeom prst="rect">
            <a:avLst/>
          </a:prstGeom>
          <a:noFill/>
          <a:ln/>
        </p:spPr>
        <p:txBody>
          <a:bodyPr wrap="none" lIns="0" tIns="0" rIns="0" bIns="0" rtlCol="0" anchor="t"/>
          <a:lstStyle/>
          <a:p>
            <a:pPr marL="0" indent="0" algn="ctr">
              <a:lnSpc>
                <a:spcPts val="5850"/>
              </a:lnSpc>
              <a:buNone/>
            </a:pPr>
            <a:r>
              <a:rPr lang="en-US" sz="5850" dirty="0">
                <a:solidFill>
                  <a:srgbClr val="2C3249"/>
                </a:solidFill>
                <a:latin typeface="Kanit Light" pitchFamily="34" charset="0"/>
                <a:ea typeface="Kanit Light" pitchFamily="34" charset="-122"/>
                <a:cs typeface="Kanit Light" pitchFamily="34" charset="-120"/>
              </a:rPr>
              <a:t>22,544</a:t>
            </a:r>
            <a:endParaRPr lang="en-US" sz="5850" dirty="0"/>
          </a:p>
        </p:txBody>
      </p:sp>
      <p:sp>
        <p:nvSpPr>
          <p:cNvPr id="7" name="Text 4"/>
          <p:cNvSpPr/>
          <p:nvPr/>
        </p:nvSpPr>
        <p:spPr>
          <a:xfrm>
            <a:off x="3407093" y="3140869"/>
            <a:ext cx="2329815" cy="354330"/>
          </a:xfrm>
          <a:prstGeom prst="rect">
            <a:avLst/>
          </a:prstGeom>
          <a:noFill/>
          <a:ln/>
        </p:spPr>
        <p:txBody>
          <a:bodyPr wrap="none" lIns="0" tIns="0" rIns="0" bIns="0" rtlCol="0" anchor="t"/>
          <a:lstStyle/>
          <a:p>
            <a:pPr marL="0" indent="0" algn="ctr">
              <a:lnSpc>
                <a:spcPts val="2750"/>
              </a:lnSpc>
              <a:buNone/>
            </a:pPr>
            <a:r>
              <a:rPr lang="en-US" sz="2200" dirty="0">
                <a:solidFill>
                  <a:srgbClr val="2C3249"/>
                </a:solidFill>
                <a:latin typeface="Kanit Light" pitchFamily="34" charset="0"/>
                <a:ea typeface="Kanit Light" pitchFamily="34" charset="-122"/>
                <a:cs typeface="Kanit Light" pitchFamily="34" charset="-120"/>
              </a:rPr>
              <a:t>Testing samples</a:t>
            </a:r>
            <a:endParaRPr lang="en-US" sz="2200" dirty="0"/>
          </a:p>
        </p:txBody>
      </p:sp>
      <p:sp>
        <p:nvSpPr>
          <p:cNvPr id="8" name="Text 5"/>
          <p:cNvSpPr/>
          <p:nvPr/>
        </p:nvSpPr>
        <p:spPr>
          <a:xfrm>
            <a:off x="6020395" y="2109073"/>
            <a:ext cx="2329815" cy="748427"/>
          </a:xfrm>
          <a:prstGeom prst="rect">
            <a:avLst/>
          </a:prstGeom>
          <a:noFill/>
          <a:ln/>
        </p:spPr>
        <p:txBody>
          <a:bodyPr wrap="none" lIns="0" tIns="0" rIns="0" bIns="0" rtlCol="0" anchor="t"/>
          <a:lstStyle/>
          <a:p>
            <a:pPr marL="0" indent="0" algn="ctr">
              <a:lnSpc>
                <a:spcPts val="5850"/>
              </a:lnSpc>
              <a:buNone/>
            </a:pPr>
            <a:r>
              <a:rPr lang="en-US" sz="5850" dirty="0">
                <a:solidFill>
                  <a:srgbClr val="2C3249"/>
                </a:solidFill>
                <a:latin typeface="Kanit Light" pitchFamily="34" charset="0"/>
                <a:ea typeface="Kanit Light" pitchFamily="34" charset="-122"/>
                <a:cs typeface="Kanit Light" pitchFamily="34" charset="-120"/>
              </a:rPr>
              <a:t>43</a:t>
            </a:r>
            <a:endParaRPr lang="en-US" sz="5850" dirty="0"/>
          </a:p>
        </p:txBody>
      </p:sp>
      <p:sp>
        <p:nvSpPr>
          <p:cNvPr id="9" name="Text 6"/>
          <p:cNvSpPr/>
          <p:nvPr/>
        </p:nvSpPr>
        <p:spPr>
          <a:xfrm>
            <a:off x="6020395" y="3140869"/>
            <a:ext cx="2329815" cy="354330"/>
          </a:xfrm>
          <a:prstGeom prst="rect">
            <a:avLst/>
          </a:prstGeom>
          <a:noFill/>
          <a:ln/>
        </p:spPr>
        <p:txBody>
          <a:bodyPr wrap="none" lIns="0" tIns="0" rIns="0" bIns="0" rtlCol="0" anchor="t"/>
          <a:lstStyle/>
          <a:p>
            <a:pPr marL="0" indent="0" algn="ctr">
              <a:lnSpc>
                <a:spcPts val="2750"/>
              </a:lnSpc>
              <a:buNone/>
            </a:pPr>
            <a:r>
              <a:rPr lang="en-US" sz="2200" dirty="0">
                <a:solidFill>
                  <a:srgbClr val="2C3249"/>
                </a:solidFill>
                <a:latin typeface="Kanit Light" pitchFamily="34" charset="0"/>
                <a:ea typeface="Kanit Light" pitchFamily="34" charset="-122"/>
                <a:cs typeface="Kanit Light" pitchFamily="34" charset="-120"/>
              </a:rPr>
              <a:t>Total features</a:t>
            </a:r>
            <a:endParaRPr lang="en-US" sz="2200" dirty="0"/>
          </a:p>
        </p:txBody>
      </p:sp>
      <p:sp>
        <p:nvSpPr>
          <p:cNvPr id="10" name="Text 7"/>
          <p:cNvSpPr/>
          <p:nvPr/>
        </p:nvSpPr>
        <p:spPr>
          <a:xfrm>
            <a:off x="3407093" y="4062174"/>
            <a:ext cx="2329815" cy="748427"/>
          </a:xfrm>
          <a:prstGeom prst="rect">
            <a:avLst/>
          </a:prstGeom>
          <a:noFill/>
          <a:ln/>
        </p:spPr>
        <p:txBody>
          <a:bodyPr wrap="none" lIns="0" tIns="0" rIns="0" bIns="0" rtlCol="0" anchor="t"/>
          <a:lstStyle/>
          <a:p>
            <a:pPr marL="0" indent="0" algn="ctr">
              <a:lnSpc>
                <a:spcPts val="5850"/>
              </a:lnSpc>
              <a:buNone/>
            </a:pPr>
            <a:r>
              <a:rPr lang="en-US" sz="5850" dirty="0">
                <a:solidFill>
                  <a:srgbClr val="2C3249"/>
                </a:solidFill>
                <a:latin typeface="Kanit Light" pitchFamily="34" charset="0"/>
                <a:ea typeface="Kanit Light" pitchFamily="34" charset="-122"/>
                <a:cs typeface="Kanit Light" pitchFamily="34" charset="-120"/>
              </a:rPr>
              <a:t>2</a:t>
            </a:r>
            <a:endParaRPr lang="en-US" sz="5850" dirty="0"/>
          </a:p>
        </p:txBody>
      </p:sp>
      <p:sp>
        <p:nvSpPr>
          <p:cNvPr id="11" name="Text 8"/>
          <p:cNvSpPr/>
          <p:nvPr/>
        </p:nvSpPr>
        <p:spPr>
          <a:xfrm>
            <a:off x="3407093" y="5093970"/>
            <a:ext cx="2329815" cy="354330"/>
          </a:xfrm>
          <a:prstGeom prst="rect">
            <a:avLst/>
          </a:prstGeom>
          <a:noFill/>
          <a:ln/>
        </p:spPr>
        <p:txBody>
          <a:bodyPr wrap="none" lIns="0" tIns="0" rIns="0" bIns="0" rtlCol="0" anchor="t"/>
          <a:lstStyle/>
          <a:p>
            <a:pPr marL="0" indent="0" algn="ctr">
              <a:lnSpc>
                <a:spcPts val="2750"/>
              </a:lnSpc>
              <a:buNone/>
            </a:pPr>
            <a:r>
              <a:rPr lang="en-US" sz="2200" dirty="0">
                <a:solidFill>
                  <a:srgbClr val="2C3249"/>
                </a:solidFill>
                <a:latin typeface="Kanit Light" pitchFamily="34" charset="0"/>
                <a:ea typeface="Kanit Light" pitchFamily="34" charset="-122"/>
                <a:cs typeface="Kanit Light" pitchFamily="34" charset="-120"/>
              </a:rPr>
              <a:t>Output classes</a:t>
            </a:r>
            <a:endParaRPr lang="en-US" sz="2200" dirty="0"/>
          </a:p>
        </p:txBody>
      </p:sp>
      <p:sp>
        <p:nvSpPr>
          <p:cNvPr id="12" name="Text 9"/>
          <p:cNvSpPr/>
          <p:nvPr/>
        </p:nvSpPr>
        <p:spPr>
          <a:xfrm>
            <a:off x="3407093" y="5584388"/>
            <a:ext cx="2329815" cy="362903"/>
          </a:xfrm>
          <a:prstGeom prst="rect">
            <a:avLst/>
          </a:prstGeom>
          <a:noFill/>
          <a:ln/>
        </p:spPr>
        <p:txBody>
          <a:bodyPr wrap="none" lIns="0" tIns="0" rIns="0" bIns="0" rtlCol="0" anchor="t"/>
          <a:lstStyle/>
          <a:p>
            <a:pPr marL="0" indent="0" algn="ctr">
              <a:lnSpc>
                <a:spcPts val="2850"/>
              </a:lnSpc>
              <a:buNone/>
            </a:pPr>
            <a:r>
              <a:rPr lang="en-US" sz="1750" dirty="0">
                <a:solidFill>
                  <a:srgbClr val="2C3249"/>
                </a:solidFill>
                <a:latin typeface="Martel Sans" pitchFamily="34" charset="0"/>
                <a:ea typeface="Martel Sans" pitchFamily="34" charset="-122"/>
                <a:cs typeface="Martel Sans" pitchFamily="34" charset="-120"/>
              </a:rPr>
              <a:t>Normal / Attack</a:t>
            </a:r>
            <a:endParaRPr lang="en-US" sz="1750" dirty="0"/>
          </a:p>
        </p:txBody>
      </p:sp>
      <p:sp>
        <p:nvSpPr>
          <p:cNvPr id="13" name="Text 10"/>
          <p:cNvSpPr/>
          <p:nvPr/>
        </p:nvSpPr>
        <p:spPr>
          <a:xfrm>
            <a:off x="793790" y="6202442"/>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2C3249"/>
                </a:solidFill>
                <a:latin typeface="Martel Sans" pitchFamily="34" charset="0"/>
                <a:ea typeface="Martel Sans" pitchFamily="34" charset="-122"/>
                <a:cs typeface="Martel Sans" pitchFamily="34" charset="-120"/>
              </a:rPr>
              <a:t>The NSL-KDD dataset is a benchmark for intrusion detection, featuring both numerical and categorical feature types.</a:t>
            </a:r>
            <a:endParaRPr lang="en-US" sz="1750" dirty="0"/>
          </a:p>
        </p:txBody>
      </p:sp>
      <p:pic>
        <p:nvPicPr>
          <p:cNvPr id="14" name="Picture 13">
            <a:extLst>
              <a:ext uri="{FF2B5EF4-FFF2-40B4-BE49-F238E27FC236}">
                <a16:creationId xmlns:a16="http://schemas.microsoft.com/office/drawing/2014/main" id="{B92AEB59-ADE0-6CA8-298E-B971FC236AE9}"/>
              </a:ext>
            </a:extLst>
          </p:cNvPr>
          <p:cNvPicPr>
            <a:picLocks noChangeAspect="1"/>
          </p:cNvPicPr>
          <p:nvPr/>
        </p:nvPicPr>
        <p:blipFill>
          <a:blip r:embed="rId4"/>
          <a:stretch>
            <a:fillRect/>
          </a:stretch>
        </p:blipFill>
        <p:spPr>
          <a:xfrm>
            <a:off x="12904399" y="7749431"/>
            <a:ext cx="1623201" cy="358171"/>
          </a:xfrm>
          <a:prstGeom prst="rect">
            <a:avLst/>
          </a:prstGeom>
        </p:spPr>
      </p:pic>
      <p:sp>
        <p:nvSpPr>
          <p:cNvPr id="15" name="TextBox 14">
            <a:extLst>
              <a:ext uri="{FF2B5EF4-FFF2-40B4-BE49-F238E27FC236}">
                <a16:creationId xmlns:a16="http://schemas.microsoft.com/office/drawing/2014/main" id="{CF57E0D7-A5A3-ED90-69A8-902B0FE2329D}"/>
              </a:ext>
            </a:extLst>
          </p:cNvPr>
          <p:cNvSpPr txBox="1"/>
          <p:nvPr/>
        </p:nvSpPr>
        <p:spPr>
          <a:xfrm>
            <a:off x="12904399" y="6958361"/>
            <a:ext cx="1623201" cy="954107"/>
          </a:xfrm>
          <a:prstGeom prst="rect">
            <a:avLst/>
          </a:prstGeom>
          <a:noFill/>
        </p:spPr>
        <p:txBody>
          <a:bodyPr wrap="square" rtlCol="0">
            <a:spAutoFit/>
          </a:bodyPr>
          <a:lstStyle/>
          <a:p>
            <a:r>
              <a:rPr lang="en-US" dirty="0"/>
              <a:t> </a:t>
            </a:r>
            <a:r>
              <a:rPr lang="en-US" sz="2800" dirty="0"/>
              <a:t>          </a:t>
            </a:r>
          </a:p>
          <a:p>
            <a:r>
              <a:rPr lang="en-US" sz="2800" dirty="0"/>
              <a:t>         07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2260044"/>
            <a:ext cx="3508415" cy="354330"/>
          </a:xfrm>
          <a:prstGeom prst="rect">
            <a:avLst/>
          </a:prstGeom>
          <a:noFill/>
          <a:ln/>
        </p:spPr>
        <p:txBody>
          <a:bodyPr wrap="none" lIns="0" tIns="0" rIns="0" bIns="0" rtlCol="0" anchor="t"/>
          <a:lstStyle/>
          <a:p>
            <a:pPr marL="0" indent="0" algn="l">
              <a:lnSpc>
                <a:spcPts val="2750"/>
              </a:lnSpc>
              <a:buNone/>
            </a:pPr>
            <a:r>
              <a:rPr lang="en-US" sz="2200" dirty="0">
                <a:solidFill>
                  <a:srgbClr val="272D45"/>
                </a:solidFill>
                <a:latin typeface="Kanit Light" pitchFamily="34" charset="0"/>
                <a:ea typeface="Kanit Light" pitchFamily="34" charset="-122"/>
                <a:cs typeface="Kanit Light" pitchFamily="34" charset="-120"/>
              </a:rPr>
              <a:t> Data Preprocessing</a:t>
            </a:r>
            <a:endParaRPr lang="en-US" sz="2200" dirty="0"/>
          </a:p>
        </p:txBody>
      </p:sp>
      <p:sp>
        <p:nvSpPr>
          <p:cNvPr id="3" name="Text 1"/>
          <p:cNvSpPr/>
          <p:nvPr/>
        </p:nvSpPr>
        <p:spPr>
          <a:xfrm>
            <a:off x="793790" y="3068003"/>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C3249"/>
                </a:solidFill>
                <a:latin typeface="Kanit Light" pitchFamily="34" charset="0"/>
                <a:ea typeface="Kanit Light" pitchFamily="34" charset="-122"/>
                <a:cs typeface="Kanit Light" pitchFamily="34" charset="-120"/>
              </a:rPr>
              <a:t>01</a:t>
            </a:r>
            <a:endParaRPr lang="en-US" sz="1750" dirty="0"/>
          </a:p>
        </p:txBody>
      </p:sp>
      <p:sp>
        <p:nvSpPr>
          <p:cNvPr id="4" name="Shape 2"/>
          <p:cNvSpPr/>
          <p:nvPr/>
        </p:nvSpPr>
        <p:spPr>
          <a:xfrm>
            <a:off x="793790" y="3423047"/>
            <a:ext cx="4196358" cy="30480"/>
          </a:xfrm>
          <a:prstGeom prst="rect">
            <a:avLst/>
          </a:prstGeom>
          <a:solidFill>
            <a:srgbClr val="437066"/>
          </a:solidFill>
          <a:ln/>
        </p:spPr>
        <p:txBody>
          <a:bodyPr/>
          <a:lstStyle/>
          <a:p>
            <a:endParaRPr lang="en-US"/>
          </a:p>
        </p:txBody>
      </p:sp>
      <p:sp>
        <p:nvSpPr>
          <p:cNvPr id="5" name="Text 3"/>
          <p:cNvSpPr/>
          <p:nvPr/>
        </p:nvSpPr>
        <p:spPr>
          <a:xfrm>
            <a:off x="793790" y="3597354"/>
            <a:ext cx="4196358" cy="850583"/>
          </a:xfrm>
          <a:prstGeom prst="rect">
            <a:avLst/>
          </a:prstGeom>
          <a:noFill/>
          <a:ln/>
        </p:spPr>
        <p:txBody>
          <a:bodyPr wrap="square" lIns="0" tIns="0" rIns="0" bIns="0" rtlCol="0" anchor="t"/>
          <a:lstStyle/>
          <a:p>
            <a:pPr marL="0" indent="0" algn="l">
              <a:lnSpc>
                <a:spcPts val="3300"/>
              </a:lnSpc>
              <a:buNone/>
            </a:pPr>
            <a:r>
              <a:rPr lang="en-US" sz="2650" dirty="0">
                <a:solidFill>
                  <a:srgbClr val="2C3249"/>
                </a:solidFill>
                <a:latin typeface="Kanit Light" pitchFamily="34" charset="0"/>
                <a:ea typeface="Kanit Light" pitchFamily="34" charset="-122"/>
                <a:cs typeface="Kanit Light" pitchFamily="34" charset="-120"/>
              </a:rPr>
              <a:t>Feature scaling using </a:t>
            </a:r>
            <a:r>
              <a:rPr lang="en-US" sz="2650" dirty="0">
                <a:solidFill>
                  <a:srgbClr val="437066"/>
                </a:solidFill>
                <a:latin typeface="Kanit Light" pitchFamily="34" charset="0"/>
                <a:ea typeface="Kanit Light" pitchFamily="34" charset="-122"/>
                <a:cs typeface="Kanit Light" pitchFamily="34" charset="-120"/>
              </a:rPr>
              <a:t>RobustScaler</a:t>
            </a:r>
            <a:endParaRPr lang="en-US" sz="2650" dirty="0"/>
          </a:p>
        </p:txBody>
      </p:sp>
      <p:sp>
        <p:nvSpPr>
          <p:cNvPr id="6" name="Text 4"/>
          <p:cNvSpPr/>
          <p:nvPr/>
        </p:nvSpPr>
        <p:spPr>
          <a:xfrm>
            <a:off x="5216962" y="3068003"/>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C3249"/>
                </a:solidFill>
                <a:latin typeface="Kanit Light" pitchFamily="34" charset="0"/>
                <a:ea typeface="Kanit Light" pitchFamily="34" charset="-122"/>
                <a:cs typeface="Kanit Light" pitchFamily="34" charset="-120"/>
              </a:rPr>
              <a:t>02</a:t>
            </a:r>
            <a:endParaRPr lang="en-US" sz="1750" dirty="0"/>
          </a:p>
        </p:txBody>
      </p:sp>
      <p:sp>
        <p:nvSpPr>
          <p:cNvPr id="7" name="Shape 5"/>
          <p:cNvSpPr/>
          <p:nvPr/>
        </p:nvSpPr>
        <p:spPr>
          <a:xfrm>
            <a:off x="5216962" y="3423047"/>
            <a:ext cx="4196358" cy="30480"/>
          </a:xfrm>
          <a:prstGeom prst="rect">
            <a:avLst/>
          </a:prstGeom>
          <a:solidFill>
            <a:srgbClr val="437066"/>
          </a:solidFill>
          <a:ln/>
        </p:spPr>
        <p:txBody>
          <a:bodyPr/>
          <a:lstStyle/>
          <a:p>
            <a:endParaRPr lang="en-US"/>
          </a:p>
        </p:txBody>
      </p:sp>
      <p:sp>
        <p:nvSpPr>
          <p:cNvPr id="8" name="Text 6"/>
          <p:cNvSpPr/>
          <p:nvPr/>
        </p:nvSpPr>
        <p:spPr>
          <a:xfrm>
            <a:off x="5216962" y="3597354"/>
            <a:ext cx="4196358" cy="850583"/>
          </a:xfrm>
          <a:prstGeom prst="rect">
            <a:avLst/>
          </a:prstGeom>
          <a:noFill/>
          <a:ln/>
        </p:spPr>
        <p:txBody>
          <a:bodyPr wrap="square" lIns="0" tIns="0" rIns="0" bIns="0" rtlCol="0" anchor="t"/>
          <a:lstStyle/>
          <a:p>
            <a:pPr marL="0" indent="0" algn="l">
              <a:lnSpc>
                <a:spcPts val="3300"/>
              </a:lnSpc>
              <a:buNone/>
            </a:pPr>
            <a:r>
              <a:rPr lang="en-US" sz="2650" dirty="0">
                <a:solidFill>
                  <a:srgbClr val="2C3249"/>
                </a:solidFill>
                <a:latin typeface="Kanit Light" pitchFamily="34" charset="0"/>
                <a:ea typeface="Kanit Light" pitchFamily="34" charset="-122"/>
                <a:cs typeface="Kanit Light" pitchFamily="34" charset="-120"/>
              </a:rPr>
              <a:t>Categorical encoding using </a:t>
            </a:r>
            <a:r>
              <a:rPr lang="en-US" sz="2650" dirty="0">
                <a:solidFill>
                  <a:srgbClr val="437066"/>
                </a:solidFill>
                <a:latin typeface="Kanit Light" pitchFamily="34" charset="0"/>
                <a:ea typeface="Kanit Light" pitchFamily="34" charset="-122"/>
                <a:cs typeface="Kanit Light" pitchFamily="34" charset="-120"/>
              </a:rPr>
              <a:t>One-Hot Encoding</a:t>
            </a:r>
            <a:endParaRPr lang="en-US" sz="2650" dirty="0"/>
          </a:p>
        </p:txBody>
      </p:sp>
      <p:sp>
        <p:nvSpPr>
          <p:cNvPr id="9" name="Text 7"/>
          <p:cNvSpPr/>
          <p:nvPr/>
        </p:nvSpPr>
        <p:spPr>
          <a:xfrm>
            <a:off x="9640133" y="3068003"/>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C3249"/>
                </a:solidFill>
                <a:latin typeface="Kanit Light" pitchFamily="34" charset="0"/>
                <a:ea typeface="Kanit Light" pitchFamily="34" charset="-122"/>
                <a:cs typeface="Kanit Light" pitchFamily="34" charset="-120"/>
              </a:rPr>
              <a:t>03</a:t>
            </a:r>
            <a:endParaRPr lang="en-US" sz="1750" dirty="0"/>
          </a:p>
        </p:txBody>
      </p:sp>
      <p:sp>
        <p:nvSpPr>
          <p:cNvPr id="10" name="Shape 8"/>
          <p:cNvSpPr/>
          <p:nvPr/>
        </p:nvSpPr>
        <p:spPr>
          <a:xfrm>
            <a:off x="9640133" y="3423047"/>
            <a:ext cx="4196358" cy="30480"/>
          </a:xfrm>
          <a:prstGeom prst="rect">
            <a:avLst/>
          </a:prstGeom>
          <a:solidFill>
            <a:srgbClr val="437066"/>
          </a:solidFill>
          <a:ln/>
        </p:spPr>
        <p:txBody>
          <a:bodyPr/>
          <a:lstStyle/>
          <a:p>
            <a:endParaRPr lang="en-US"/>
          </a:p>
        </p:txBody>
      </p:sp>
      <p:sp>
        <p:nvSpPr>
          <p:cNvPr id="11" name="Text 9"/>
          <p:cNvSpPr/>
          <p:nvPr/>
        </p:nvSpPr>
        <p:spPr>
          <a:xfrm>
            <a:off x="9640133" y="3597354"/>
            <a:ext cx="4196358" cy="850583"/>
          </a:xfrm>
          <a:prstGeom prst="rect">
            <a:avLst/>
          </a:prstGeom>
          <a:noFill/>
          <a:ln/>
        </p:spPr>
        <p:txBody>
          <a:bodyPr wrap="square" lIns="0" tIns="0" rIns="0" bIns="0" rtlCol="0" anchor="t"/>
          <a:lstStyle/>
          <a:p>
            <a:pPr marL="0" indent="0" algn="l">
              <a:lnSpc>
                <a:spcPts val="3300"/>
              </a:lnSpc>
              <a:buNone/>
            </a:pPr>
            <a:r>
              <a:rPr lang="en-US" sz="2650" dirty="0">
                <a:solidFill>
                  <a:srgbClr val="2C3249"/>
                </a:solidFill>
                <a:latin typeface="Kanit Light" pitchFamily="34" charset="0"/>
                <a:ea typeface="Kanit Light" pitchFamily="34" charset="-122"/>
                <a:cs typeface="Kanit Light" pitchFamily="34" charset="-120"/>
              </a:rPr>
              <a:t>Binary label conversion (Normal = 0, Attack = 1)</a:t>
            </a:r>
            <a:endParaRPr lang="en-US" sz="2650" dirty="0"/>
          </a:p>
        </p:txBody>
      </p:sp>
      <p:sp>
        <p:nvSpPr>
          <p:cNvPr id="12" name="Text 10"/>
          <p:cNvSpPr/>
          <p:nvPr/>
        </p:nvSpPr>
        <p:spPr>
          <a:xfrm>
            <a:off x="793790" y="4844772"/>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C3249"/>
                </a:solidFill>
                <a:latin typeface="Kanit Light" pitchFamily="34" charset="0"/>
                <a:ea typeface="Kanit Light" pitchFamily="34" charset="-122"/>
                <a:cs typeface="Kanit Light" pitchFamily="34" charset="-120"/>
              </a:rPr>
              <a:t>04</a:t>
            </a:r>
            <a:endParaRPr lang="en-US" sz="1750" dirty="0"/>
          </a:p>
        </p:txBody>
      </p:sp>
      <p:sp>
        <p:nvSpPr>
          <p:cNvPr id="13" name="Shape 11"/>
          <p:cNvSpPr/>
          <p:nvPr/>
        </p:nvSpPr>
        <p:spPr>
          <a:xfrm>
            <a:off x="793790" y="5199817"/>
            <a:ext cx="6407944" cy="30480"/>
          </a:xfrm>
          <a:prstGeom prst="rect">
            <a:avLst/>
          </a:prstGeom>
          <a:solidFill>
            <a:srgbClr val="437066"/>
          </a:solidFill>
          <a:ln/>
        </p:spPr>
        <p:txBody>
          <a:bodyPr/>
          <a:lstStyle/>
          <a:p>
            <a:endParaRPr lang="en-US"/>
          </a:p>
        </p:txBody>
      </p:sp>
      <p:sp>
        <p:nvSpPr>
          <p:cNvPr id="14" name="Text 12"/>
          <p:cNvSpPr/>
          <p:nvPr/>
        </p:nvSpPr>
        <p:spPr>
          <a:xfrm>
            <a:off x="793790" y="5374124"/>
            <a:ext cx="5349121" cy="425291"/>
          </a:xfrm>
          <a:prstGeom prst="rect">
            <a:avLst/>
          </a:prstGeom>
          <a:noFill/>
          <a:ln/>
        </p:spPr>
        <p:txBody>
          <a:bodyPr wrap="none" lIns="0" tIns="0" rIns="0" bIns="0" rtlCol="0" anchor="t"/>
          <a:lstStyle/>
          <a:p>
            <a:pPr marL="0" indent="0" algn="l">
              <a:lnSpc>
                <a:spcPts val="3300"/>
              </a:lnSpc>
              <a:buNone/>
            </a:pPr>
            <a:r>
              <a:rPr lang="en-US" sz="2650" dirty="0">
                <a:solidFill>
                  <a:srgbClr val="2C3249"/>
                </a:solidFill>
                <a:latin typeface="Kanit Light" pitchFamily="34" charset="0"/>
                <a:ea typeface="Kanit Light" pitchFamily="34" charset="-122"/>
                <a:cs typeface="Kanit Light" pitchFamily="34" charset="-120"/>
              </a:rPr>
              <a:t>Dimensionality reduction using </a:t>
            </a:r>
            <a:r>
              <a:rPr lang="en-US" sz="2650" dirty="0">
                <a:solidFill>
                  <a:srgbClr val="437066"/>
                </a:solidFill>
                <a:latin typeface="Kanit Light" pitchFamily="34" charset="0"/>
                <a:ea typeface="Kanit Light" pitchFamily="34" charset="-122"/>
                <a:cs typeface="Kanit Light" pitchFamily="34" charset="-120"/>
              </a:rPr>
              <a:t>PCA</a:t>
            </a:r>
            <a:endParaRPr lang="en-US" sz="2650" dirty="0"/>
          </a:p>
        </p:txBody>
      </p:sp>
      <p:sp>
        <p:nvSpPr>
          <p:cNvPr id="15" name="Text 13"/>
          <p:cNvSpPr/>
          <p:nvPr/>
        </p:nvSpPr>
        <p:spPr>
          <a:xfrm>
            <a:off x="7428548" y="4844772"/>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C3249"/>
                </a:solidFill>
                <a:latin typeface="Kanit Light" pitchFamily="34" charset="0"/>
                <a:ea typeface="Kanit Light" pitchFamily="34" charset="-122"/>
                <a:cs typeface="Kanit Light" pitchFamily="34" charset="-120"/>
              </a:rPr>
              <a:t>05</a:t>
            </a:r>
            <a:endParaRPr lang="en-US" sz="1750" dirty="0"/>
          </a:p>
        </p:txBody>
      </p:sp>
      <p:sp>
        <p:nvSpPr>
          <p:cNvPr id="16" name="Shape 14"/>
          <p:cNvSpPr/>
          <p:nvPr/>
        </p:nvSpPr>
        <p:spPr>
          <a:xfrm>
            <a:off x="7428548" y="5199817"/>
            <a:ext cx="6407944" cy="30480"/>
          </a:xfrm>
          <a:prstGeom prst="rect">
            <a:avLst/>
          </a:prstGeom>
          <a:solidFill>
            <a:srgbClr val="437066"/>
          </a:solidFill>
          <a:ln/>
        </p:spPr>
        <p:txBody>
          <a:bodyPr/>
          <a:lstStyle/>
          <a:p>
            <a:endParaRPr lang="en-US"/>
          </a:p>
        </p:txBody>
      </p:sp>
      <p:sp>
        <p:nvSpPr>
          <p:cNvPr id="17" name="Text 15"/>
          <p:cNvSpPr/>
          <p:nvPr/>
        </p:nvSpPr>
        <p:spPr>
          <a:xfrm>
            <a:off x="7428548" y="5374124"/>
            <a:ext cx="4791908" cy="425291"/>
          </a:xfrm>
          <a:prstGeom prst="rect">
            <a:avLst/>
          </a:prstGeom>
          <a:noFill/>
          <a:ln/>
        </p:spPr>
        <p:txBody>
          <a:bodyPr wrap="none" lIns="0" tIns="0" rIns="0" bIns="0" rtlCol="0" anchor="t"/>
          <a:lstStyle/>
          <a:p>
            <a:pPr marL="0" indent="0" algn="l">
              <a:lnSpc>
                <a:spcPts val="3300"/>
              </a:lnSpc>
              <a:buNone/>
            </a:pPr>
            <a:r>
              <a:rPr lang="en-US" sz="2650" dirty="0">
                <a:solidFill>
                  <a:srgbClr val="2C3249"/>
                </a:solidFill>
                <a:latin typeface="Kanit Light" pitchFamily="34" charset="0"/>
                <a:ea typeface="Kanit Light" pitchFamily="34" charset="-122"/>
                <a:cs typeface="Kanit Light" pitchFamily="34" charset="-120"/>
              </a:rPr>
              <a:t>Reduced features from 122 to 20</a:t>
            </a:r>
            <a:endParaRPr lang="en-US" sz="2650" dirty="0"/>
          </a:p>
        </p:txBody>
      </p:sp>
      <p:pic>
        <p:nvPicPr>
          <p:cNvPr id="18" name="Picture 17">
            <a:extLst>
              <a:ext uri="{FF2B5EF4-FFF2-40B4-BE49-F238E27FC236}">
                <a16:creationId xmlns:a16="http://schemas.microsoft.com/office/drawing/2014/main" id="{F506767D-EF7B-F93D-DD53-C244C225F220}"/>
              </a:ext>
            </a:extLst>
          </p:cNvPr>
          <p:cNvPicPr>
            <a:picLocks noChangeAspect="1"/>
          </p:cNvPicPr>
          <p:nvPr/>
        </p:nvPicPr>
        <p:blipFill>
          <a:blip r:embed="rId3"/>
          <a:stretch>
            <a:fillRect/>
          </a:stretch>
        </p:blipFill>
        <p:spPr>
          <a:xfrm>
            <a:off x="12882096" y="7782885"/>
            <a:ext cx="1623201" cy="358171"/>
          </a:xfrm>
          <a:prstGeom prst="rect">
            <a:avLst/>
          </a:prstGeom>
        </p:spPr>
      </p:pic>
      <p:pic>
        <p:nvPicPr>
          <p:cNvPr id="19" name="Picture 18">
            <a:extLst>
              <a:ext uri="{FF2B5EF4-FFF2-40B4-BE49-F238E27FC236}">
                <a16:creationId xmlns:a16="http://schemas.microsoft.com/office/drawing/2014/main" id="{AA9CB710-C126-EC01-A70B-92303AB149EF}"/>
              </a:ext>
            </a:extLst>
          </p:cNvPr>
          <p:cNvPicPr>
            <a:picLocks noChangeAspect="1"/>
          </p:cNvPicPr>
          <p:nvPr/>
        </p:nvPicPr>
        <p:blipFill>
          <a:blip r:embed="rId3"/>
          <a:stretch>
            <a:fillRect/>
          </a:stretch>
        </p:blipFill>
        <p:spPr>
          <a:xfrm>
            <a:off x="12904399" y="7749431"/>
            <a:ext cx="1623201" cy="358171"/>
          </a:xfrm>
          <a:prstGeom prst="rect">
            <a:avLst/>
          </a:prstGeom>
        </p:spPr>
      </p:pic>
      <p:sp>
        <p:nvSpPr>
          <p:cNvPr id="20" name="TextBox 19">
            <a:extLst>
              <a:ext uri="{FF2B5EF4-FFF2-40B4-BE49-F238E27FC236}">
                <a16:creationId xmlns:a16="http://schemas.microsoft.com/office/drawing/2014/main" id="{4DA46D6E-6C84-EA15-C6B6-C7AA53FFE740}"/>
              </a:ext>
            </a:extLst>
          </p:cNvPr>
          <p:cNvSpPr txBox="1"/>
          <p:nvPr/>
        </p:nvSpPr>
        <p:spPr>
          <a:xfrm>
            <a:off x="12904399" y="6958361"/>
            <a:ext cx="1623201" cy="954107"/>
          </a:xfrm>
          <a:prstGeom prst="rect">
            <a:avLst/>
          </a:prstGeom>
          <a:noFill/>
        </p:spPr>
        <p:txBody>
          <a:bodyPr wrap="square" rtlCol="0">
            <a:spAutoFit/>
          </a:bodyPr>
          <a:lstStyle/>
          <a:p>
            <a:r>
              <a:rPr lang="en-US" dirty="0"/>
              <a:t> </a:t>
            </a:r>
            <a:r>
              <a:rPr lang="en-US" sz="2800" dirty="0"/>
              <a:t>          </a:t>
            </a:r>
          </a:p>
          <a:p>
            <a:r>
              <a:rPr lang="en-US" sz="2800" dirty="0"/>
              <a:t>         08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582222"/>
            <a:ext cx="4976813" cy="354330"/>
          </a:xfrm>
          <a:prstGeom prst="rect">
            <a:avLst/>
          </a:prstGeom>
          <a:noFill/>
          <a:ln/>
        </p:spPr>
        <p:txBody>
          <a:bodyPr wrap="none" lIns="0" tIns="0" rIns="0" bIns="0" rtlCol="0" anchor="t"/>
          <a:lstStyle/>
          <a:p>
            <a:pPr marL="0" indent="0" algn="l">
              <a:lnSpc>
                <a:spcPts val="2750"/>
              </a:lnSpc>
              <a:buNone/>
            </a:pPr>
            <a:r>
              <a:rPr lang="en-US" sz="2200" dirty="0">
                <a:solidFill>
                  <a:srgbClr val="272D45"/>
                </a:solidFill>
                <a:latin typeface="Kanit Light" pitchFamily="34" charset="0"/>
                <a:ea typeface="Kanit Light" pitchFamily="34" charset="-122"/>
                <a:cs typeface="Kanit Light" pitchFamily="34" charset="-120"/>
              </a:rPr>
              <a:t> Machine Learning Models Used</a:t>
            </a:r>
            <a:endParaRPr lang="en-US" sz="2200" dirty="0"/>
          </a:p>
        </p:txBody>
      </p:sp>
      <p:sp>
        <p:nvSpPr>
          <p:cNvPr id="3" name="Shape 1"/>
          <p:cNvSpPr/>
          <p:nvPr/>
        </p:nvSpPr>
        <p:spPr>
          <a:xfrm>
            <a:off x="793790" y="2390180"/>
            <a:ext cx="6407944" cy="894159"/>
          </a:xfrm>
          <a:prstGeom prst="roundRect">
            <a:avLst>
              <a:gd name="adj" fmla="val 60883"/>
            </a:avLst>
          </a:prstGeom>
          <a:solidFill>
            <a:srgbClr val="DFECE9"/>
          </a:solidFill>
          <a:ln w="7620">
            <a:solidFill>
              <a:srgbClr val="C5D2CF"/>
            </a:solidFill>
            <a:prstDash val="solid"/>
          </a:ln>
        </p:spPr>
        <p:txBody>
          <a:bodyPr/>
          <a:lstStyle/>
          <a:p>
            <a:endParaRPr lang="en-US"/>
          </a:p>
        </p:txBody>
      </p:sp>
      <p:sp>
        <p:nvSpPr>
          <p:cNvPr id="4" name="Text 2"/>
          <p:cNvSpPr/>
          <p:nvPr/>
        </p:nvSpPr>
        <p:spPr>
          <a:xfrm>
            <a:off x="1028224" y="2624614"/>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2C3249"/>
                </a:solidFill>
                <a:latin typeface="Kanit Light" pitchFamily="34" charset="0"/>
                <a:ea typeface="Kanit Light" pitchFamily="34" charset="-122"/>
                <a:cs typeface="Kanit Light" pitchFamily="34" charset="-120"/>
              </a:rPr>
              <a:t>Logistic Regression</a:t>
            </a:r>
            <a:endParaRPr lang="en-US" sz="2650" dirty="0"/>
          </a:p>
        </p:txBody>
      </p:sp>
      <p:sp>
        <p:nvSpPr>
          <p:cNvPr id="5" name="Shape 3"/>
          <p:cNvSpPr/>
          <p:nvPr/>
        </p:nvSpPr>
        <p:spPr>
          <a:xfrm>
            <a:off x="7428548" y="2390180"/>
            <a:ext cx="6408063" cy="894159"/>
          </a:xfrm>
          <a:prstGeom prst="roundRect">
            <a:avLst>
              <a:gd name="adj" fmla="val 60883"/>
            </a:avLst>
          </a:prstGeom>
          <a:solidFill>
            <a:srgbClr val="DFECE9"/>
          </a:solidFill>
          <a:ln w="7620">
            <a:solidFill>
              <a:srgbClr val="C5D2CF"/>
            </a:solidFill>
            <a:prstDash val="solid"/>
          </a:ln>
        </p:spPr>
        <p:txBody>
          <a:bodyPr/>
          <a:lstStyle/>
          <a:p>
            <a:endParaRPr lang="en-US"/>
          </a:p>
        </p:txBody>
      </p:sp>
      <p:sp>
        <p:nvSpPr>
          <p:cNvPr id="6" name="Text 4"/>
          <p:cNvSpPr/>
          <p:nvPr/>
        </p:nvSpPr>
        <p:spPr>
          <a:xfrm>
            <a:off x="7662982" y="2624614"/>
            <a:ext cx="4079915" cy="425291"/>
          </a:xfrm>
          <a:prstGeom prst="rect">
            <a:avLst/>
          </a:prstGeom>
          <a:noFill/>
          <a:ln/>
        </p:spPr>
        <p:txBody>
          <a:bodyPr wrap="none" lIns="0" tIns="0" rIns="0" bIns="0" rtlCol="0" anchor="t"/>
          <a:lstStyle/>
          <a:p>
            <a:pPr marL="0" indent="0" algn="l">
              <a:lnSpc>
                <a:spcPts val="3300"/>
              </a:lnSpc>
              <a:buNone/>
            </a:pPr>
            <a:r>
              <a:rPr lang="en-US" sz="2650" dirty="0">
                <a:solidFill>
                  <a:srgbClr val="2C3249"/>
                </a:solidFill>
                <a:latin typeface="Kanit Light" pitchFamily="34" charset="0"/>
                <a:ea typeface="Kanit Light" pitchFamily="34" charset="-122"/>
                <a:cs typeface="Kanit Light" pitchFamily="34" charset="-120"/>
              </a:rPr>
              <a:t>K-Nearest Neighbors (KNN)</a:t>
            </a:r>
            <a:endParaRPr lang="en-US" sz="2650" dirty="0"/>
          </a:p>
        </p:txBody>
      </p:sp>
      <p:sp>
        <p:nvSpPr>
          <p:cNvPr id="7" name="Shape 5"/>
          <p:cNvSpPr/>
          <p:nvPr/>
        </p:nvSpPr>
        <p:spPr>
          <a:xfrm>
            <a:off x="793790" y="3511153"/>
            <a:ext cx="6407944" cy="894159"/>
          </a:xfrm>
          <a:prstGeom prst="roundRect">
            <a:avLst>
              <a:gd name="adj" fmla="val 60883"/>
            </a:avLst>
          </a:prstGeom>
          <a:solidFill>
            <a:srgbClr val="DFECE9"/>
          </a:solidFill>
          <a:ln w="7620">
            <a:solidFill>
              <a:srgbClr val="C5D2CF"/>
            </a:solidFill>
            <a:prstDash val="solid"/>
          </a:ln>
        </p:spPr>
        <p:txBody>
          <a:bodyPr/>
          <a:lstStyle/>
          <a:p>
            <a:endParaRPr lang="en-US"/>
          </a:p>
        </p:txBody>
      </p:sp>
      <p:sp>
        <p:nvSpPr>
          <p:cNvPr id="8" name="Text 6"/>
          <p:cNvSpPr/>
          <p:nvPr/>
        </p:nvSpPr>
        <p:spPr>
          <a:xfrm>
            <a:off x="1028224" y="3745587"/>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2C3249"/>
                </a:solidFill>
                <a:latin typeface="Kanit Light" pitchFamily="34" charset="0"/>
                <a:ea typeface="Kanit Light" pitchFamily="34" charset="-122"/>
                <a:cs typeface="Kanit Light" pitchFamily="34" charset="-120"/>
              </a:rPr>
              <a:t>Naive Bayes</a:t>
            </a:r>
            <a:endParaRPr lang="en-US" sz="2650" dirty="0"/>
          </a:p>
        </p:txBody>
      </p:sp>
      <p:sp>
        <p:nvSpPr>
          <p:cNvPr id="9" name="Shape 7"/>
          <p:cNvSpPr/>
          <p:nvPr/>
        </p:nvSpPr>
        <p:spPr>
          <a:xfrm>
            <a:off x="7428548" y="3511153"/>
            <a:ext cx="6408063" cy="894159"/>
          </a:xfrm>
          <a:prstGeom prst="roundRect">
            <a:avLst>
              <a:gd name="adj" fmla="val 60883"/>
            </a:avLst>
          </a:prstGeom>
          <a:solidFill>
            <a:srgbClr val="DFECE9"/>
          </a:solidFill>
          <a:ln w="7620">
            <a:solidFill>
              <a:srgbClr val="C5D2CF"/>
            </a:solidFill>
            <a:prstDash val="solid"/>
          </a:ln>
        </p:spPr>
        <p:txBody>
          <a:bodyPr/>
          <a:lstStyle/>
          <a:p>
            <a:endParaRPr lang="en-US"/>
          </a:p>
        </p:txBody>
      </p:sp>
      <p:sp>
        <p:nvSpPr>
          <p:cNvPr id="10" name="Text 8"/>
          <p:cNvSpPr/>
          <p:nvPr/>
        </p:nvSpPr>
        <p:spPr>
          <a:xfrm>
            <a:off x="7662982" y="3745587"/>
            <a:ext cx="4520089" cy="425291"/>
          </a:xfrm>
          <a:prstGeom prst="rect">
            <a:avLst/>
          </a:prstGeom>
          <a:noFill/>
          <a:ln/>
        </p:spPr>
        <p:txBody>
          <a:bodyPr wrap="none" lIns="0" tIns="0" rIns="0" bIns="0" rtlCol="0" anchor="t"/>
          <a:lstStyle/>
          <a:p>
            <a:pPr marL="0" indent="0" algn="l">
              <a:lnSpc>
                <a:spcPts val="3300"/>
              </a:lnSpc>
              <a:buNone/>
            </a:pPr>
            <a:r>
              <a:rPr lang="en-US" sz="2650" dirty="0">
                <a:solidFill>
                  <a:srgbClr val="2C3249"/>
                </a:solidFill>
                <a:latin typeface="Kanit Light" pitchFamily="34" charset="0"/>
                <a:ea typeface="Kanit Light" pitchFamily="34" charset="-122"/>
                <a:cs typeface="Kanit Light" pitchFamily="34" charset="-120"/>
              </a:rPr>
              <a:t>Support Vector Machine (SVM)</a:t>
            </a:r>
            <a:endParaRPr lang="en-US" sz="2650" dirty="0"/>
          </a:p>
        </p:txBody>
      </p:sp>
      <p:sp>
        <p:nvSpPr>
          <p:cNvPr id="11" name="Shape 9"/>
          <p:cNvSpPr/>
          <p:nvPr/>
        </p:nvSpPr>
        <p:spPr>
          <a:xfrm>
            <a:off x="793790" y="4632127"/>
            <a:ext cx="6407944" cy="894159"/>
          </a:xfrm>
          <a:prstGeom prst="roundRect">
            <a:avLst>
              <a:gd name="adj" fmla="val 60883"/>
            </a:avLst>
          </a:prstGeom>
          <a:solidFill>
            <a:srgbClr val="DFECE9"/>
          </a:solidFill>
          <a:ln w="7620">
            <a:solidFill>
              <a:srgbClr val="C5D2CF"/>
            </a:solidFill>
            <a:prstDash val="solid"/>
          </a:ln>
        </p:spPr>
        <p:txBody>
          <a:bodyPr/>
          <a:lstStyle/>
          <a:p>
            <a:endParaRPr lang="en-US"/>
          </a:p>
        </p:txBody>
      </p:sp>
      <p:sp>
        <p:nvSpPr>
          <p:cNvPr id="12" name="Text 10"/>
          <p:cNvSpPr/>
          <p:nvPr/>
        </p:nvSpPr>
        <p:spPr>
          <a:xfrm>
            <a:off x="1028224" y="4866561"/>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2C3249"/>
                </a:solidFill>
                <a:latin typeface="Kanit Light" pitchFamily="34" charset="0"/>
                <a:ea typeface="Kanit Light" pitchFamily="34" charset="-122"/>
                <a:cs typeface="Kanit Light" pitchFamily="34" charset="-120"/>
              </a:rPr>
              <a:t>Decision Tree</a:t>
            </a:r>
            <a:endParaRPr lang="en-US" sz="2650" dirty="0"/>
          </a:p>
        </p:txBody>
      </p:sp>
      <p:sp>
        <p:nvSpPr>
          <p:cNvPr id="13" name="Shape 11"/>
          <p:cNvSpPr/>
          <p:nvPr/>
        </p:nvSpPr>
        <p:spPr>
          <a:xfrm>
            <a:off x="7428548" y="4632127"/>
            <a:ext cx="6408063" cy="894159"/>
          </a:xfrm>
          <a:prstGeom prst="roundRect">
            <a:avLst>
              <a:gd name="adj" fmla="val 60883"/>
            </a:avLst>
          </a:prstGeom>
          <a:solidFill>
            <a:srgbClr val="DFECE9"/>
          </a:solidFill>
          <a:ln w="7620">
            <a:solidFill>
              <a:srgbClr val="C5D2CF"/>
            </a:solidFill>
            <a:prstDash val="solid"/>
          </a:ln>
        </p:spPr>
        <p:txBody>
          <a:bodyPr/>
          <a:lstStyle/>
          <a:p>
            <a:endParaRPr lang="en-US"/>
          </a:p>
        </p:txBody>
      </p:sp>
      <p:sp>
        <p:nvSpPr>
          <p:cNvPr id="14" name="Text 12"/>
          <p:cNvSpPr/>
          <p:nvPr/>
        </p:nvSpPr>
        <p:spPr>
          <a:xfrm>
            <a:off x="7662982" y="4866561"/>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2C3249"/>
                </a:solidFill>
                <a:latin typeface="Kanit Light" pitchFamily="34" charset="0"/>
                <a:ea typeface="Kanit Light" pitchFamily="34" charset="-122"/>
                <a:cs typeface="Kanit Light" pitchFamily="34" charset="-120"/>
              </a:rPr>
              <a:t>Random Forest</a:t>
            </a:r>
            <a:endParaRPr lang="en-US" sz="2650" dirty="0"/>
          </a:p>
        </p:txBody>
      </p:sp>
      <p:sp>
        <p:nvSpPr>
          <p:cNvPr id="15" name="Shape 13"/>
          <p:cNvSpPr/>
          <p:nvPr/>
        </p:nvSpPr>
        <p:spPr>
          <a:xfrm>
            <a:off x="793790" y="5753100"/>
            <a:ext cx="6407944" cy="894159"/>
          </a:xfrm>
          <a:prstGeom prst="roundRect">
            <a:avLst>
              <a:gd name="adj" fmla="val 60883"/>
            </a:avLst>
          </a:prstGeom>
          <a:solidFill>
            <a:srgbClr val="DFECE9"/>
          </a:solidFill>
          <a:ln w="7620">
            <a:solidFill>
              <a:srgbClr val="C5D2CF"/>
            </a:solidFill>
            <a:prstDash val="solid"/>
          </a:ln>
        </p:spPr>
        <p:txBody>
          <a:bodyPr/>
          <a:lstStyle/>
          <a:p>
            <a:endParaRPr lang="en-US"/>
          </a:p>
        </p:txBody>
      </p:sp>
      <p:sp>
        <p:nvSpPr>
          <p:cNvPr id="16" name="Text 14"/>
          <p:cNvSpPr/>
          <p:nvPr/>
        </p:nvSpPr>
        <p:spPr>
          <a:xfrm>
            <a:off x="1028224" y="5987534"/>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2C3249"/>
                </a:solidFill>
                <a:latin typeface="Kanit Light" pitchFamily="34" charset="0"/>
                <a:ea typeface="Kanit Light" pitchFamily="34" charset="-122"/>
                <a:cs typeface="Kanit Light" pitchFamily="34" charset="-120"/>
              </a:rPr>
              <a:t>XGBoost</a:t>
            </a:r>
            <a:endParaRPr lang="en-US" sz="2650" dirty="0"/>
          </a:p>
        </p:txBody>
      </p:sp>
      <p:sp>
        <p:nvSpPr>
          <p:cNvPr id="17" name="Shape 15"/>
          <p:cNvSpPr/>
          <p:nvPr/>
        </p:nvSpPr>
        <p:spPr>
          <a:xfrm>
            <a:off x="7428548" y="5753100"/>
            <a:ext cx="6408063" cy="894159"/>
          </a:xfrm>
          <a:prstGeom prst="roundRect">
            <a:avLst>
              <a:gd name="adj" fmla="val 60883"/>
            </a:avLst>
          </a:prstGeom>
          <a:solidFill>
            <a:srgbClr val="DFECE9"/>
          </a:solidFill>
          <a:ln w="7620">
            <a:solidFill>
              <a:srgbClr val="C5D2CF"/>
            </a:solidFill>
            <a:prstDash val="solid"/>
          </a:ln>
        </p:spPr>
        <p:txBody>
          <a:bodyPr/>
          <a:lstStyle/>
          <a:p>
            <a:endParaRPr lang="en-US"/>
          </a:p>
        </p:txBody>
      </p:sp>
      <p:sp>
        <p:nvSpPr>
          <p:cNvPr id="18" name="Text 16"/>
          <p:cNvSpPr/>
          <p:nvPr/>
        </p:nvSpPr>
        <p:spPr>
          <a:xfrm>
            <a:off x="7662982" y="5987534"/>
            <a:ext cx="4632722" cy="425291"/>
          </a:xfrm>
          <a:prstGeom prst="rect">
            <a:avLst/>
          </a:prstGeom>
          <a:noFill/>
          <a:ln/>
        </p:spPr>
        <p:txBody>
          <a:bodyPr wrap="none" lIns="0" tIns="0" rIns="0" bIns="0" rtlCol="0" anchor="t"/>
          <a:lstStyle/>
          <a:p>
            <a:pPr marL="0" indent="0" algn="l">
              <a:lnSpc>
                <a:spcPts val="3300"/>
              </a:lnSpc>
              <a:buNone/>
            </a:pPr>
            <a:r>
              <a:rPr lang="en-US" sz="2650" dirty="0">
                <a:solidFill>
                  <a:srgbClr val="2C3249"/>
                </a:solidFill>
                <a:latin typeface="Kanit Light" pitchFamily="34" charset="0"/>
                <a:ea typeface="Kanit Light" pitchFamily="34" charset="-122"/>
                <a:cs typeface="Kanit Light" pitchFamily="34" charset="-120"/>
              </a:rPr>
              <a:t>Artificial Neural Network (ANN)</a:t>
            </a:r>
            <a:endParaRPr lang="en-US" sz="2650" dirty="0"/>
          </a:p>
        </p:txBody>
      </p:sp>
      <p:pic>
        <p:nvPicPr>
          <p:cNvPr id="19" name="Picture 18">
            <a:extLst>
              <a:ext uri="{FF2B5EF4-FFF2-40B4-BE49-F238E27FC236}">
                <a16:creationId xmlns:a16="http://schemas.microsoft.com/office/drawing/2014/main" id="{CDD9A81D-1381-3034-E95E-C822B24A85D2}"/>
              </a:ext>
            </a:extLst>
          </p:cNvPr>
          <p:cNvPicPr>
            <a:picLocks noChangeAspect="1"/>
          </p:cNvPicPr>
          <p:nvPr/>
        </p:nvPicPr>
        <p:blipFill>
          <a:blip r:embed="rId3"/>
          <a:stretch>
            <a:fillRect/>
          </a:stretch>
        </p:blipFill>
        <p:spPr>
          <a:xfrm>
            <a:off x="12882096" y="7782885"/>
            <a:ext cx="1623201" cy="358171"/>
          </a:xfrm>
          <a:prstGeom prst="rect">
            <a:avLst/>
          </a:prstGeom>
        </p:spPr>
      </p:pic>
      <p:pic>
        <p:nvPicPr>
          <p:cNvPr id="20" name="Picture 19">
            <a:extLst>
              <a:ext uri="{FF2B5EF4-FFF2-40B4-BE49-F238E27FC236}">
                <a16:creationId xmlns:a16="http://schemas.microsoft.com/office/drawing/2014/main" id="{A475A72B-5ACC-38A6-FF56-7B18A3EAF133}"/>
              </a:ext>
            </a:extLst>
          </p:cNvPr>
          <p:cNvPicPr>
            <a:picLocks noChangeAspect="1"/>
          </p:cNvPicPr>
          <p:nvPr/>
        </p:nvPicPr>
        <p:blipFill>
          <a:blip r:embed="rId3"/>
          <a:stretch>
            <a:fillRect/>
          </a:stretch>
        </p:blipFill>
        <p:spPr>
          <a:xfrm>
            <a:off x="12904399" y="7749431"/>
            <a:ext cx="1623201" cy="358171"/>
          </a:xfrm>
          <a:prstGeom prst="rect">
            <a:avLst/>
          </a:prstGeom>
        </p:spPr>
      </p:pic>
      <p:sp>
        <p:nvSpPr>
          <p:cNvPr id="21" name="TextBox 20">
            <a:extLst>
              <a:ext uri="{FF2B5EF4-FFF2-40B4-BE49-F238E27FC236}">
                <a16:creationId xmlns:a16="http://schemas.microsoft.com/office/drawing/2014/main" id="{430628B0-1A68-8AF7-2C5D-1611FFBA3C23}"/>
              </a:ext>
            </a:extLst>
          </p:cNvPr>
          <p:cNvSpPr txBox="1"/>
          <p:nvPr/>
        </p:nvSpPr>
        <p:spPr>
          <a:xfrm>
            <a:off x="12904399" y="6958361"/>
            <a:ext cx="1623201" cy="954107"/>
          </a:xfrm>
          <a:prstGeom prst="rect">
            <a:avLst/>
          </a:prstGeom>
          <a:noFill/>
        </p:spPr>
        <p:txBody>
          <a:bodyPr wrap="square" rtlCol="0">
            <a:spAutoFit/>
          </a:bodyPr>
          <a:lstStyle/>
          <a:p>
            <a:r>
              <a:rPr lang="en-US" dirty="0"/>
              <a:t> </a:t>
            </a:r>
            <a:r>
              <a:rPr lang="en-US" sz="2800" dirty="0"/>
              <a:t>          </a:t>
            </a:r>
          </a:p>
          <a:p>
            <a:r>
              <a:rPr lang="en-US" sz="2800" dirty="0"/>
              <a:t>         09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TotalTime>
  <Words>454</Words>
  <Application>Microsoft Office PowerPoint</Application>
  <PresentationFormat>Custom</PresentationFormat>
  <Paragraphs>126</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Amasis MT Pro Black</vt:lpstr>
      <vt:lpstr>Kanit Light</vt:lpstr>
      <vt:lpstr>Martel Sans</vt:lpstr>
      <vt:lpstr>ADLaM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WAQAR UL HASSAN</dc:creator>
  <cp:lastModifiedBy>WAQAR UL HASSAN</cp:lastModifiedBy>
  <cp:revision>5</cp:revision>
  <dcterms:created xsi:type="dcterms:W3CDTF">2025-12-31T10:02:45Z</dcterms:created>
  <dcterms:modified xsi:type="dcterms:W3CDTF">2025-12-31T10:36:11Z</dcterms:modified>
</cp:coreProperties>
</file>